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x="18288000" cy="10287000"/>
  <p:notesSz cx="6858000" cy="9144000"/>
  <p:embeddedFontLst>
    <p:embeddedFont>
      <p:font typeface="Blogger" panose="020B0604020202020204" charset="0"/>
      <p:regular r:id="rId25"/>
    </p:embeddedFont>
    <p:embeddedFont>
      <p:font typeface="Blogger Bold" panose="020B0604020202020204" charset="0"/>
      <p:regular r:id="rId26"/>
    </p:embeddedFont>
    <p:embeddedFont>
      <p:font typeface="Blogger Bold Italics" panose="020B0604020202020204" charset="0"/>
      <p:regular r:id="rId27"/>
    </p:embeddedFont>
    <p:embeddedFont>
      <p:font typeface="Blogger Light" panose="020B0604020202020204" charset="0"/>
      <p:regular r:id="rId28"/>
    </p:embeddedFont>
    <p:embeddedFont>
      <p:font typeface="Blogger Light Italics" panose="020B0604020202020204" charset="0"/>
      <p:regular r:id="rId29"/>
    </p:embeddedFont>
    <p:embeddedFont>
      <p:font typeface="PT Sans Bold" panose="020B0604020202020204" charset="0"/>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5A63A2-6A15-44C3-BD46-466F89E08C77}" v="67" dt="2024-07-09T14:17:15.1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94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isha Upadhyay" userId="cee60622-e058-49b7-b2a6-375579f4638a" providerId="ADAL" clId="{EA5A63A2-6A15-44C3-BD46-466F89E08C77}"/>
    <pc:docChg chg="undo custSel addSld delSld modSld">
      <pc:chgData name="Amisha Upadhyay" userId="cee60622-e058-49b7-b2a6-375579f4638a" providerId="ADAL" clId="{EA5A63A2-6A15-44C3-BD46-466F89E08C77}" dt="2024-07-09T14:17:15.156" v="86"/>
      <pc:docMkLst>
        <pc:docMk/>
      </pc:docMkLst>
      <pc:sldChg chg="addSp delSp modSp mod">
        <pc:chgData name="Amisha Upadhyay" userId="cee60622-e058-49b7-b2a6-375579f4638a" providerId="ADAL" clId="{EA5A63A2-6A15-44C3-BD46-466F89E08C77}" dt="2024-07-09T14:14:52.012" v="44" actId="1036"/>
        <pc:sldMkLst>
          <pc:docMk/>
          <pc:sldMk cId="0" sldId="256"/>
        </pc:sldMkLst>
        <pc:picChg chg="add del mod">
          <ac:chgData name="Amisha Upadhyay" userId="cee60622-e058-49b7-b2a6-375579f4638a" providerId="ADAL" clId="{EA5A63A2-6A15-44C3-BD46-466F89E08C77}" dt="2024-07-09T14:13:48.962" v="7" actId="478"/>
          <ac:picMkLst>
            <pc:docMk/>
            <pc:sldMk cId="0" sldId="256"/>
            <ac:picMk id="4" creationId="{7A22FB38-9659-F7C7-C252-3EAB47DB3878}"/>
          </ac:picMkLst>
        </pc:picChg>
        <pc:picChg chg="add">
          <ac:chgData name="Amisha Upadhyay" userId="cee60622-e058-49b7-b2a6-375579f4638a" providerId="ADAL" clId="{EA5A63A2-6A15-44C3-BD46-466F89E08C77}" dt="2024-07-09T14:14:32.413" v="10"/>
          <ac:picMkLst>
            <pc:docMk/>
            <pc:sldMk cId="0" sldId="256"/>
            <ac:picMk id="5" creationId="{06AF8866-6310-75A2-456C-E7A15D4DFABC}"/>
          </ac:picMkLst>
        </pc:picChg>
        <pc:picChg chg="add del">
          <ac:chgData name="Amisha Upadhyay" userId="cee60622-e058-49b7-b2a6-375579f4638a" providerId="ADAL" clId="{EA5A63A2-6A15-44C3-BD46-466F89E08C77}" dt="2024-07-09T14:14:28.069" v="9" actId="478"/>
          <ac:picMkLst>
            <pc:docMk/>
            <pc:sldMk cId="0" sldId="256"/>
            <ac:picMk id="1026" creationId="{34EFA67B-8749-80E1-4959-EFB1B0A5B6CC}"/>
          </ac:picMkLst>
        </pc:picChg>
        <pc:picChg chg="add mod">
          <ac:chgData name="Amisha Upadhyay" userId="cee60622-e058-49b7-b2a6-375579f4638a" providerId="ADAL" clId="{EA5A63A2-6A15-44C3-BD46-466F89E08C77}" dt="2024-07-09T14:14:52.012" v="44" actId="1036"/>
          <ac:picMkLst>
            <pc:docMk/>
            <pc:sldMk cId="0" sldId="256"/>
            <ac:picMk id="1028" creationId="{AE04062C-D7ED-006D-EBEA-62FED080E6FC}"/>
          </ac:picMkLst>
        </pc:picChg>
      </pc:sldChg>
      <pc:sldChg chg="addSp modSp">
        <pc:chgData name="Amisha Upadhyay" userId="cee60622-e058-49b7-b2a6-375579f4638a" providerId="ADAL" clId="{EA5A63A2-6A15-44C3-BD46-466F89E08C77}" dt="2024-07-09T14:14:56.552" v="45"/>
        <pc:sldMkLst>
          <pc:docMk/>
          <pc:sldMk cId="0" sldId="257"/>
        </pc:sldMkLst>
        <pc:picChg chg="add mod">
          <ac:chgData name="Amisha Upadhyay" userId="cee60622-e058-49b7-b2a6-375579f4638a" providerId="ADAL" clId="{EA5A63A2-6A15-44C3-BD46-466F89E08C77}" dt="2024-07-09T14:14:56.552" v="45"/>
          <ac:picMkLst>
            <pc:docMk/>
            <pc:sldMk cId="0" sldId="257"/>
            <ac:picMk id="4" creationId="{C79A98CD-AC85-3724-F411-EA4E853198A0}"/>
          </ac:picMkLst>
        </pc:picChg>
      </pc:sldChg>
      <pc:sldChg chg="addSp modSp">
        <pc:chgData name="Amisha Upadhyay" userId="cee60622-e058-49b7-b2a6-375579f4638a" providerId="ADAL" clId="{EA5A63A2-6A15-44C3-BD46-466F89E08C77}" dt="2024-07-09T14:14:59.100" v="46"/>
        <pc:sldMkLst>
          <pc:docMk/>
          <pc:sldMk cId="0" sldId="258"/>
        </pc:sldMkLst>
        <pc:picChg chg="add mod">
          <ac:chgData name="Amisha Upadhyay" userId="cee60622-e058-49b7-b2a6-375579f4638a" providerId="ADAL" clId="{EA5A63A2-6A15-44C3-BD46-466F89E08C77}" dt="2024-07-09T14:14:59.100" v="46"/>
          <ac:picMkLst>
            <pc:docMk/>
            <pc:sldMk cId="0" sldId="258"/>
            <ac:picMk id="6" creationId="{E4D63C2E-8923-079C-07D4-F8C2207B2CFB}"/>
          </ac:picMkLst>
        </pc:picChg>
      </pc:sldChg>
      <pc:sldChg chg="addSp modSp mod">
        <pc:chgData name="Amisha Upadhyay" userId="cee60622-e058-49b7-b2a6-375579f4638a" providerId="ADAL" clId="{EA5A63A2-6A15-44C3-BD46-466F89E08C77}" dt="2024-07-09T14:15:20.179" v="56"/>
        <pc:sldMkLst>
          <pc:docMk/>
          <pc:sldMk cId="0" sldId="259"/>
        </pc:sldMkLst>
        <pc:graphicFrameChg chg="modGraphic">
          <ac:chgData name="Amisha Upadhyay" userId="cee60622-e058-49b7-b2a6-375579f4638a" providerId="ADAL" clId="{EA5A63A2-6A15-44C3-BD46-466F89E08C77}" dt="2024-07-09T14:15:18.539" v="55" actId="14100"/>
          <ac:graphicFrameMkLst>
            <pc:docMk/>
            <pc:sldMk cId="0" sldId="259"/>
            <ac:graphicFrameMk id="3" creationId="{00000000-0000-0000-0000-000000000000}"/>
          </ac:graphicFrameMkLst>
        </pc:graphicFrameChg>
        <pc:picChg chg="add mod">
          <ac:chgData name="Amisha Upadhyay" userId="cee60622-e058-49b7-b2a6-375579f4638a" providerId="ADAL" clId="{EA5A63A2-6A15-44C3-BD46-466F89E08C77}" dt="2024-07-09T14:15:15.221" v="54" actId="1036"/>
          <ac:picMkLst>
            <pc:docMk/>
            <pc:sldMk cId="0" sldId="259"/>
            <ac:picMk id="4" creationId="{62935422-B49E-7DFA-F06C-D110606EB2BC}"/>
          </ac:picMkLst>
        </pc:picChg>
        <pc:picChg chg="add mod">
          <ac:chgData name="Amisha Upadhyay" userId="cee60622-e058-49b7-b2a6-375579f4638a" providerId="ADAL" clId="{EA5A63A2-6A15-44C3-BD46-466F89E08C77}" dt="2024-07-09T14:15:20.179" v="56"/>
          <ac:picMkLst>
            <pc:docMk/>
            <pc:sldMk cId="0" sldId="259"/>
            <ac:picMk id="5" creationId="{1D6E70AF-536E-D1BF-6BBE-34E46013ED9E}"/>
          </ac:picMkLst>
        </pc:picChg>
      </pc:sldChg>
      <pc:sldChg chg="addSp modSp mod">
        <pc:chgData name="Amisha Upadhyay" userId="cee60622-e058-49b7-b2a6-375579f4638a" providerId="ADAL" clId="{EA5A63A2-6A15-44C3-BD46-466F89E08C77}" dt="2024-07-09T14:15:50.692" v="64" actId="14100"/>
        <pc:sldMkLst>
          <pc:docMk/>
          <pc:sldMk cId="0" sldId="260"/>
        </pc:sldMkLst>
        <pc:graphicFrameChg chg="modGraphic">
          <ac:chgData name="Amisha Upadhyay" userId="cee60622-e058-49b7-b2a6-375579f4638a" providerId="ADAL" clId="{EA5A63A2-6A15-44C3-BD46-466F89E08C77}" dt="2024-07-09T14:15:50.692" v="64" actId="14100"/>
          <ac:graphicFrameMkLst>
            <pc:docMk/>
            <pc:sldMk cId="0" sldId="260"/>
            <ac:graphicFrameMk id="2" creationId="{00000000-0000-0000-0000-000000000000}"/>
          </ac:graphicFrameMkLst>
        </pc:graphicFrameChg>
        <pc:picChg chg="add mod">
          <ac:chgData name="Amisha Upadhyay" userId="cee60622-e058-49b7-b2a6-375579f4638a" providerId="ADAL" clId="{EA5A63A2-6A15-44C3-BD46-466F89E08C77}" dt="2024-07-09T14:15:28.519" v="58"/>
          <ac:picMkLst>
            <pc:docMk/>
            <pc:sldMk cId="0" sldId="260"/>
            <ac:picMk id="4" creationId="{AF242BC2-B265-F51A-468F-5D8E578ED333}"/>
          </ac:picMkLst>
        </pc:picChg>
      </pc:sldChg>
      <pc:sldChg chg="addSp delSp modSp mod">
        <pc:chgData name="Amisha Upadhyay" userId="cee60622-e058-49b7-b2a6-375579f4638a" providerId="ADAL" clId="{EA5A63A2-6A15-44C3-BD46-466F89E08C77}" dt="2024-07-09T14:15:55.842" v="65"/>
        <pc:sldMkLst>
          <pc:docMk/>
          <pc:sldMk cId="0" sldId="261"/>
        </pc:sldMkLst>
        <pc:spChg chg="del">
          <ac:chgData name="Amisha Upadhyay" userId="cee60622-e058-49b7-b2a6-375579f4638a" providerId="ADAL" clId="{EA5A63A2-6A15-44C3-BD46-466F89E08C77}" dt="2024-07-09T13:55:53.921" v="4" actId="478"/>
          <ac:spMkLst>
            <pc:docMk/>
            <pc:sldMk cId="0" sldId="261"/>
            <ac:spMk id="5" creationId="{00000000-0000-0000-0000-000000000000}"/>
          </ac:spMkLst>
        </pc:spChg>
        <pc:spChg chg="del">
          <ac:chgData name="Amisha Upadhyay" userId="cee60622-e058-49b7-b2a6-375579f4638a" providerId="ADAL" clId="{EA5A63A2-6A15-44C3-BD46-466F89E08C77}" dt="2024-07-09T13:55:51.755" v="3" actId="478"/>
          <ac:spMkLst>
            <pc:docMk/>
            <pc:sldMk cId="0" sldId="261"/>
            <ac:spMk id="6" creationId="{00000000-0000-0000-0000-000000000000}"/>
          </ac:spMkLst>
        </pc:spChg>
        <pc:picChg chg="add mod">
          <ac:chgData name="Amisha Upadhyay" userId="cee60622-e058-49b7-b2a6-375579f4638a" providerId="ADAL" clId="{EA5A63A2-6A15-44C3-BD46-466F89E08C77}" dt="2024-07-09T14:15:55.842" v="65"/>
          <ac:picMkLst>
            <pc:docMk/>
            <pc:sldMk cId="0" sldId="261"/>
            <ac:picMk id="5" creationId="{AAB8F352-4C73-7788-9FA8-483EE1EFE93D}"/>
          </ac:picMkLst>
        </pc:picChg>
      </pc:sldChg>
      <pc:sldChg chg="addSp modSp">
        <pc:chgData name="Amisha Upadhyay" userId="cee60622-e058-49b7-b2a6-375579f4638a" providerId="ADAL" clId="{EA5A63A2-6A15-44C3-BD46-466F89E08C77}" dt="2024-07-09T14:15:58.844" v="66"/>
        <pc:sldMkLst>
          <pc:docMk/>
          <pc:sldMk cId="0" sldId="262"/>
        </pc:sldMkLst>
        <pc:picChg chg="add mod">
          <ac:chgData name="Amisha Upadhyay" userId="cee60622-e058-49b7-b2a6-375579f4638a" providerId="ADAL" clId="{EA5A63A2-6A15-44C3-BD46-466F89E08C77}" dt="2024-07-09T14:15:58.844" v="66"/>
          <ac:picMkLst>
            <pc:docMk/>
            <pc:sldMk cId="0" sldId="262"/>
            <ac:picMk id="5" creationId="{06583DB9-71A2-4D80-69B7-A5F93A0C1FE3}"/>
          </ac:picMkLst>
        </pc:picChg>
      </pc:sldChg>
      <pc:sldChg chg="addSp modSp">
        <pc:chgData name="Amisha Upadhyay" userId="cee60622-e058-49b7-b2a6-375579f4638a" providerId="ADAL" clId="{EA5A63A2-6A15-44C3-BD46-466F89E08C77}" dt="2024-07-09T14:16:04.815" v="67"/>
        <pc:sldMkLst>
          <pc:docMk/>
          <pc:sldMk cId="0" sldId="263"/>
        </pc:sldMkLst>
        <pc:picChg chg="add mod">
          <ac:chgData name="Amisha Upadhyay" userId="cee60622-e058-49b7-b2a6-375579f4638a" providerId="ADAL" clId="{EA5A63A2-6A15-44C3-BD46-466F89E08C77}" dt="2024-07-09T14:16:04.815" v="67"/>
          <ac:picMkLst>
            <pc:docMk/>
            <pc:sldMk cId="0" sldId="263"/>
            <ac:picMk id="7" creationId="{97785F6C-5456-A3BA-AE96-580792E55ECE}"/>
          </ac:picMkLst>
        </pc:picChg>
      </pc:sldChg>
      <pc:sldChg chg="addSp modSp">
        <pc:chgData name="Amisha Upadhyay" userId="cee60622-e058-49b7-b2a6-375579f4638a" providerId="ADAL" clId="{EA5A63A2-6A15-44C3-BD46-466F89E08C77}" dt="2024-07-09T14:16:07.333" v="68"/>
        <pc:sldMkLst>
          <pc:docMk/>
          <pc:sldMk cId="0" sldId="264"/>
        </pc:sldMkLst>
        <pc:picChg chg="add mod">
          <ac:chgData name="Amisha Upadhyay" userId="cee60622-e058-49b7-b2a6-375579f4638a" providerId="ADAL" clId="{EA5A63A2-6A15-44C3-BD46-466F89E08C77}" dt="2024-07-09T14:16:07.333" v="68"/>
          <ac:picMkLst>
            <pc:docMk/>
            <pc:sldMk cId="0" sldId="264"/>
            <ac:picMk id="5" creationId="{C3950E06-674C-2D61-9236-264A03A39D4B}"/>
          </ac:picMkLst>
        </pc:picChg>
      </pc:sldChg>
      <pc:sldChg chg="addSp modSp">
        <pc:chgData name="Amisha Upadhyay" userId="cee60622-e058-49b7-b2a6-375579f4638a" providerId="ADAL" clId="{EA5A63A2-6A15-44C3-BD46-466F89E08C77}" dt="2024-07-09T14:16:09.969" v="69"/>
        <pc:sldMkLst>
          <pc:docMk/>
          <pc:sldMk cId="0" sldId="265"/>
        </pc:sldMkLst>
        <pc:picChg chg="add mod">
          <ac:chgData name="Amisha Upadhyay" userId="cee60622-e058-49b7-b2a6-375579f4638a" providerId="ADAL" clId="{EA5A63A2-6A15-44C3-BD46-466F89E08C77}" dt="2024-07-09T14:16:09.969" v="69"/>
          <ac:picMkLst>
            <pc:docMk/>
            <pc:sldMk cId="0" sldId="265"/>
            <ac:picMk id="5" creationId="{B258B289-9845-3A76-80DC-BC0AD24BD749}"/>
          </ac:picMkLst>
        </pc:picChg>
      </pc:sldChg>
      <pc:sldChg chg="addSp modSp mod">
        <pc:chgData name="Amisha Upadhyay" userId="cee60622-e058-49b7-b2a6-375579f4638a" providerId="ADAL" clId="{EA5A63A2-6A15-44C3-BD46-466F89E08C77}" dt="2024-07-09T14:16:43.925" v="75"/>
        <pc:sldMkLst>
          <pc:docMk/>
          <pc:sldMk cId="0" sldId="266"/>
        </pc:sldMkLst>
        <pc:graphicFrameChg chg="modGraphic">
          <ac:chgData name="Amisha Upadhyay" userId="cee60622-e058-49b7-b2a6-375579f4638a" providerId="ADAL" clId="{EA5A63A2-6A15-44C3-BD46-466F89E08C77}" dt="2024-07-09T14:16:33.930" v="74" actId="14734"/>
          <ac:graphicFrameMkLst>
            <pc:docMk/>
            <pc:sldMk cId="0" sldId="266"/>
            <ac:graphicFrameMk id="3" creationId="{00000000-0000-0000-0000-000000000000}"/>
          </ac:graphicFrameMkLst>
        </pc:graphicFrameChg>
        <pc:picChg chg="add mod">
          <ac:chgData name="Amisha Upadhyay" userId="cee60622-e058-49b7-b2a6-375579f4638a" providerId="ADAL" clId="{EA5A63A2-6A15-44C3-BD46-466F89E08C77}" dt="2024-07-09T14:16:43.925" v="75"/>
          <ac:picMkLst>
            <pc:docMk/>
            <pc:sldMk cId="0" sldId="266"/>
            <ac:picMk id="4" creationId="{C97016BB-E502-7295-D55F-E3760076495F}"/>
          </ac:picMkLst>
        </pc:picChg>
      </pc:sldChg>
      <pc:sldChg chg="addSp delSp modSp mod">
        <pc:chgData name="Amisha Upadhyay" userId="cee60622-e058-49b7-b2a6-375579f4638a" providerId="ADAL" clId="{EA5A63A2-6A15-44C3-BD46-466F89E08C77}" dt="2024-07-09T14:16:48.755" v="76"/>
        <pc:sldMkLst>
          <pc:docMk/>
          <pc:sldMk cId="0" sldId="267"/>
        </pc:sldMkLst>
        <pc:spChg chg="del">
          <ac:chgData name="Amisha Upadhyay" userId="cee60622-e058-49b7-b2a6-375579f4638a" providerId="ADAL" clId="{EA5A63A2-6A15-44C3-BD46-466F89E08C77}" dt="2024-07-09T13:55:45.242" v="2" actId="478"/>
          <ac:spMkLst>
            <pc:docMk/>
            <pc:sldMk cId="0" sldId="267"/>
            <ac:spMk id="4" creationId="{00000000-0000-0000-0000-000000000000}"/>
          </ac:spMkLst>
        </pc:spChg>
        <pc:picChg chg="add mod">
          <ac:chgData name="Amisha Upadhyay" userId="cee60622-e058-49b7-b2a6-375579f4638a" providerId="ADAL" clId="{EA5A63A2-6A15-44C3-BD46-466F89E08C77}" dt="2024-07-09T14:16:48.755" v="76"/>
          <ac:picMkLst>
            <pc:docMk/>
            <pc:sldMk cId="0" sldId="267"/>
            <ac:picMk id="4" creationId="{3AC202CE-A304-E6A7-8350-62C8314264C3}"/>
          </ac:picMkLst>
        </pc:picChg>
      </pc:sldChg>
      <pc:sldChg chg="addSp modSp">
        <pc:chgData name="Amisha Upadhyay" userId="cee60622-e058-49b7-b2a6-375579f4638a" providerId="ADAL" clId="{EA5A63A2-6A15-44C3-BD46-466F89E08C77}" dt="2024-07-09T14:16:51.438" v="77"/>
        <pc:sldMkLst>
          <pc:docMk/>
          <pc:sldMk cId="0" sldId="268"/>
        </pc:sldMkLst>
        <pc:picChg chg="add mod">
          <ac:chgData name="Amisha Upadhyay" userId="cee60622-e058-49b7-b2a6-375579f4638a" providerId="ADAL" clId="{EA5A63A2-6A15-44C3-BD46-466F89E08C77}" dt="2024-07-09T14:16:51.438" v="77"/>
          <ac:picMkLst>
            <pc:docMk/>
            <pc:sldMk cId="0" sldId="268"/>
            <ac:picMk id="3" creationId="{47B375D8-37FD-3E37-E840-0349F89F05B4}"/>
          </ac:picMkLst>
        </pc:picChg>
      </pc:sldChg>
      <pc:sldChg chg="addSp modSp">
        <pc:chgData name="Amisha Upadhyay" userId="cee60622-e058-49b7-b2a6-375579f4638a" providerId="ADAL" clId="{EA5A63A2-6A15-44C3-BD46-466F89E08C77}" dt="2024-07-09T14:16:53.167" v="78"/>
        <pc:sldMkLst>
          <pc:docMk/>
          <pc:sldMk cId="0" sldId="269"/>
        </pc:sldMkLst>
        <pc:picChg chg="add mod">
          <ac:chgData name="Amisha Upadhyay" userId="cee60622-e058-49b7-b2a6-375579f4638a" providerId="ADAL" clId="{EA5A63A2-6A15-44C3-BD46-466F89E08C77}" dt="2024-07-09T14:16:53.167" v="78"/>
          <ac:picMkLst>
            <pc:docMk/>
            <pc:sldMk cId="0" sldId="269"/>
            <ac:picMk id="4" creationId="{2106EB7F-DFE7-7072-020E-B45F09F3C47D}"/>
          </ac:picMkLst>
        </pc:picChg>
      </pc:sldChg>
      <pc:sldChg chg="addSp modSp">
        <pc:chgData name="Amisha Upadhyay" userId="cee60622-e058-49b7-b2a6-375579f4638a" providerId="ADAL" clId="{EA5A63A2-6A15-44C3-BD46-466F89E08C77}" dt="2024-07-09T14:16:55.055" v="79"/>
        <pc:sldMkLst>
          <pc:docMk/>
          <pc:sldMk cId="0" sldId="270"/>
        </pc:sldMkLst>
        <pc:picChg chg="add mod">
          <ac:chgData name="Amisha Upadhyay" userId="cee60622-e058-49b7-b2a6-375579f4638a" providerId="ADAL" clId="{EA5A63A2-6A15-44C3-BD46-466F89E08C77}" dt="2024-07-09T14:16:55.055" v="79"/>
          <ac:picMkLst>
            <pc:docMk/>
            <pc:sldMk cId="0" sldId="270"/>
            <ac:picMk id="4" creationId="{DF388945-B01F-EB1A-6DD8-8ABDDEB22797}"/>
          </ac:picMkLst>
        </pc:picChg>
      </pc:sldChg>
      <pc:sldChg chg="addSp modSp">
        <pc:chgData name="Amisha Upadhyay" userId="cee60622-e058-49b7-b2a6-375579f4638a" providerId="ADAL" clId="{EA5A63A2-6A15-44C3-BD46-466F89E08C77}" dt="2024-07-09T14:16:58.090" v="80"/>
        <pc:sldMkLst>
          <pc:docMk/>
          <pc:sldMk cId="0" sldId="271"/>
        </pc:sldMkLst>
        <pc:picChg chg="add mod">
          <ac:chgData name="Amisha Upadhyay" userId="cee60622-e058-49b7-b2a6-375579f4638a" providerId="ADAL" clId="{EA5A63A2-6A15-44C3-BD46-466F89E08C77}" dt="2024-07-09T14:16:58.090" v="80"/>
          <ac:picMkLst>
            <pc:docMk/>
            <pc:sldMk cId="0" sldId="271"/>
            <ac:picMk id="5" creationId="{3EA935AA-D041-C5C7-AE9E-5ED1731B1A99}"/>
          </ac:picMkLst>
        </pc:picChg>
      </pc:sldChg>
      <pc:sldChg chg="addSp modSp">
        <pc:chgData name="Amisha Upadhyay" userId="cee60622-e058-49b7-b2a6-375579f4638a" providerId="ADAL" clId="{EA5A63A2-6A15-44C3-BD46-466F89E08C77}" dt="2024-07-09T14:17:00.274" v="81"/>
        <pc:sldMkLst>
          <pc:docMk/>
          <pc:sldMk cId="0" sldId="272"/>
        </pc:sldMkLst>
        <pc:picChg chg="add mod">
          <ac:chgData name="Amisha Upadhyay" userId="cee60622-e058-49b7-b2a6-375579f4638a" providerId="ADAL" clId="{EA5A63A2-6A15-44C3-BD46-466F89E08C77}" dt="2024-07-09T14:17:00.274" v="81"/>
          <ac:picMkLst>
            <pc:docMk/>
            <pc:sldMk cId="0" sldId="272"/>
            <ac:picMk id="5" creationId="{498834EA-25E8-58DC-3A25-67041419A3EA}"/>
          </ac:picMkLst>
        </pc:picChg>
      </pc:sldChg>
      <pc:sldChg chg="addSp delSp modSp mod">
        <pc:chgData name="Amisha Upadhyay" userId="cee60622-e058-49b7-b2a6-375579f4638a" providerId="ADAL" clId="{EA5A63A2-6A15-44C3-BD46-466F89E08C77}" dt="2024-07-09T14:17:10.871" v="84"/>
        <pc:sldMkLst>
          <pc:docMk/>
          <pc:sldMk cId="0" sldId="273"/>
        </pc:sldMkLst>
        <pc:spChg chg="del">
          <ac:chgData name="Amisha Upadhyay" userId="cee60622-e058-49b7-b2a6-375579f4638a" providerId="ADAL" clId="{EA5A63A2-6A15-44C3-BD46-466F89E08C77}" dt="2024-07-09T13:55:33.294" v="0" actId="478"/>
          <ac:spMkLst>
            <pc:docMk/>
            <pc:sldMk cId="0" sldId="273"/>
            <ac:spMk id="4" creationId="{00000000-0000-0000-0000-000000000000}"/>
          </ac:spMkLst>
        </pc:spChg>
        <pc:spChg chg="del">
          <ac:chgData name="Amisha Upadhyay" userId="cee60622-e058-49b7-b2a6-375579f4638a" providerId="ADAL" clId="{EA5A63A2-6A15-44C3-BD46-466F89E08C77}" dt="2024-07-09T13:55:34.680" v="1" actId="478"/>
          <ac:spMkLst>
            <pc:docMk/>
            <pc:sldMk cId="0" sldId="273"/>
            <ac:spMk id="5" creationId="{00000000-0000-0000-0000-000000000000}"/>
          </ac:spMkLst>
        </pc:spChg>
        <pc:picChg chg="add mod">
          <ac:chgData name="Amisha Upadhyay" userId="cee60622-e058-49b7-b2a6-375579f4638a" providerId="ADAL" clId="{EA5A63A2-6A15-44C3-BD46-466F89E08C77}" dt="2024-07-09T14:17:10.871" v="84"/>
          <ac:picMkLst>
            <pc:docMk/>
            <pc:sldMk cId="0" sldId="273"/>
            <ac:picMk id="4" creationId="{69CAA89D-E006-9D1E-1D6E-111C58A4AA5A}"/>
          </ac:picMkLst>
        </pc:picChg>
      </pc:sldChg>
      <pc:sldChg chg="addSp modSp">
        <pc:chgData name="Amisha Upadhyay" userId="cee60622-e058-49b7-b2a6-375579f4638a" providerId="ADAL" clId="{EA5A63A2-6A15-44C3-BD46-466F89E08C77}" dt="2024-07-09T14:17:12.926" v="85"/>
        <pc:sldMkLst>
          <pc:docMk/>
          <pc:sldMk cId="0" sldId="274"/>
        </pc:sldMkLst>
        <pc:picChg chg="add mod">
          <ac:chgData name="Amisha Upadhyay" userId="cee60622-e058-49b7-b2a6-375579f4638a" providerId="ADAL" clId="{EA5A63A2-6A15-44C3-BD46-466F89E08C77}" dt="2024-07-09T14:17:12.926" v="85"/>
          <ac:picMkLst>
            <pc:docMk/>
            <pc:sldMk cId="0" sldId="274"/>
            <ac:picMk id="5" creationId="{27B049F6-53BB-DE25-1782-6BC370CE828E}"/>
          </ac:picMkLst>
        </pc:picChg>
      </pc:sldChg>
      <pc:sldChg chg="addSp modSp">
        <pc:chgData name="Amisha Upadhyay" userId="cee60622-e058-49b7-b2a6-375579f4638a" providerId="ADAL" clId="{EA5A63A2-6A15-44C3-BD46-466F89E08C77}" dt="2024-07-09T14:17:15.156" v="86"/>
        <pc:sldMkLst>
          <pc:docMk/>
          <pc:sldMk cId="0" sldId="275"/>
        </pc:sldMkLst>
        <pc:picChg chg="add mod">
          <ac:chgData name="Amisha Upadhyay" userId="cee60622-e058-49b7-b2a6-375579f4638a" providerId="ADAL" clId="{EA5A63A2-6A15-44C3-BD46-466F89E08C77}" dt="2024-07-09T14:17:15.156" v="86"/>
          <ac:picMkLst>
            <pc:docMk/>
            <pc:sldMk cId="0" sldId="275"/>
            <ac:picMk id="5" creationId="{D1DC861F-5B95-0D36-DF09-7E6868D7C62C}"/>
          </ac:picMkLst>
        </pc:picChg>
      </pc:sldChg>
      <pc:sldChg chg="add del">
        <pc:chgData name="Amisha Upadhyay" userId="cee60622-e058-49b7-b2a6-375579f4638a" providerId="ADAL" clId="{EA5A63A2-6A15-44C3-BD46-466F89E08C77}" dt="2024-07-09T14:17:05.644" v="83"/>
        <pc:sldMkLst>
          <pc:docMk/>
          <pc:sldMk cId="2795285444" sldId="27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75411" y="2154533"/>
            <a:ext cx="12737178" cy="4380738"/>
          </a:xfrm>
          <a:prstGeom prst="rect">
            <a:avLst/>
          </a:prstGeom>
        </p:spPr>
        <p:txBody>
          <a:bodyPr lIns="0" tIns="0" rIns="0" bIns="0" rtlCol="0" anchor="t">
            <a:spAutoFit/>
          </a:bodyPr>
          <a:lstStyle/>
          <a:p>
            <a:pPr algn="ctr">
              <a:lnSpc>
                <a:spcPts val="8540"/>
              </a:lnSpc>
            </a:pPr>
            <a:r>
              <a:rPr lang="en-US" sz="7299">
                <a:solidFill>
                  <a:srgbClr val="0E0055"/>
                </a:solidFill>
                <a:latin typeface="Blogger Bold"/>
                <a:ea typeface="Blogger Bold"/>
                <a:cs typeface="Blogger Bold"/>
                <a:sym typeface="Blogger Bold"/>
              </a:rPr>
              <a:t>LATEST DEVELOPMENT ON CIRCULARS FOR LOOKOUT, WILFUL DEFAULTERS AND FRAUD</a:t>
            </a:r>
          </a:p>
        </p:txBody>
      </p:sp>
      <p:sp>
        <p:nvSpPr>
          <p:cNvPr id="3" name="TextBox 3"/>
          <p:cNvSpPr txBox="1"/>
          <p:nvPr/>
        </p:nvSpPr>
        <p:spPr>
          <a:xfrm>
            <a:off x="2775411" y="7639050"/>
            <a:ext cx="13104366" cy="1619250"/>
          </a:xfrm>
          <a:prstGeom prst="rect">
            <a:avLst/>
          </a:prstGeom>
        </p:spPr>
        <p:txBody>
          <a:bodyPr lIns="0" tIns="0" rIns="0" bIns="0" rtlCol="0" anchor="t">
            <a:spAutoFit/>
          </a:bodyPr>
          <a:lstStyle/>
          <a:p>
            <a:pPr algn="ctr">
              <a:lnSpc>
                <a:spcPts val="6299"/>
              </a:lnSpc>
            </a:pPr>
            <a:r>
              <a:rPr lang="en-US" sz="4500">
                <a:solidFill>
                  <a:srgbClr val="0E0055"/>
                </a:solidFill>
                <a:latin typeface="Blogger Bold"/>
                <a:ea typeface="Blogger Bold"/>
                <a:cs typeface="Blogger Bold"/>
                <a:sym typeface="Blogger Bold"/>
              </a:rPr>
              <a:t>Presented By : </a:t>
            </a:r>
          </a:p>
          <a:p>
            <a:pPr algn="ctr">
              <a:lnSpc>
                <a:spcPts val="6299"/>
              </a:lnSpc>
            </a:pPr>
            <a:r>
              <a:rPr lang="en-US" sz="4500">
                <a:solidFill>
                  <a:srgbClr val="0E0055"/>
                </a:solidFill>
                <a:latin typeface="Blogger Bold"/>
                <a:ea typeface="Blogger Bold"/>
                <a:cs typeface="Blogger Bold"/>
                <a:sym typeface="Blogger Bold"/>
              </a:rPr>
              <a:t>Brian Noronha &amp; Amisha Upadhyay</a:t>
            </a:r>
          </a:p>
        </p:txBody>
      </p:sp>
      <p:pic>
        <p:nvPicPr>
          <p:cNvPr id="1028" name="Picture 4" descr="Mini Logo">
            <a:extLst>
              <a:ext uri="{FF2B5EF4-FFF2-40B4-BE49-F238E27FC236}">
                <a16:creationId xmlns:a16="http://schemas.microsoft.com/office/drawing/2014/main" id="{AE04062C-D7ED-006D-EBEA-62FED080E6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2583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92146" y="838200"/>
            <a:ext cx="16103709" cy="1177925"/>
          </a:xfrm>
          <a:prstGeom prst="rect">
            <a:avLst/>
          </a:prstGeom>
        </p:spPr>
        <p:txBody>
          <a:bodyPr lIns="0" tIns="0" rIns="0" bIns="0" rtlCol="0" anchor="t">
            <a:spAutoFit/>
          </a:bodyPr>
          <a:lstStyle/>
          <a:p>
            <a:pPr algn="ctr">
              <a:lnSpc>
                <a:spcPts val="9100"/>
              </a:lnSpc>
            </a:pPr>
            <a:r>
              <a:rPr lang="en-US" sz="6500">
                <a:solidFill>
                  <a:srgbClr val="0E0055"/>
                </a:solidFill>
                <a:latin typeface="Blogger Bold"/>
                <a:ea typeface="Blogger Bold"/>
                <a:cs typeface="Blogger Bold"/>
                <a:sym typeface="Blogger Bold"/>
              </a:rPr>
              <a:t>IMPORTANT CASE LAWS</a:t>
            </a:r>
          </a:p>
        </p:txBody>
      </p:sp>
      <p:sp>
        <p:nvSpPr>
          <p:cNvPr id="3" name="TextBox 3"/>
          <p:cNvSpPr txBox="1"/>
          <p:nvPr/>
        </p:nvSpPr>
        <p:spPr>
          <a:xfrm>
            <a:off x="2411959" y="2709638"/>
            <a:ext cx="15260991" cy="1422400"/>
          </a:xfrm>
          <a:prstGeom prst="rect">
            <a:avLst/>
          </a:prstGeom>
        </p:spPr>
        <p:txBody>
          <a:bodyPr lIns="0" tIns="0" rIns="0" bIns="0" rtlCol="0" anchor="t">
            <a:spAutoFit/>
          </a:bodyPr>
          <a:lstStyle/>
          <a:p>
            <a:pPr algn="l">
              <a:lnSpc>
                <a:spcPts val="5599"/>
              </a:lnSpc>
            </a:pPr>
            <a:r>
              <a:rPr lang="en-US" sz="3999" u="sng">
                <a:solidFill>
                  <a:srgbClr val="0E0055"/>
                </a:solidFill>
                <a:latin typeface="Blogger Bold Italics"/>
                <a:ea typeface="Blogger Bold Italics"/>
                <a:cs typeface="Blogger Bold Italics"/>
                <a:sym typeface="Blogger Bold Italics"/>
              </a:rPr>
              <a:t>Milind Patel v. Union Bank of India and Ors., 2024 SCC OnLine Bom 745</a:t>
            </a:r>
          </a:p>
        </p:txBody>
      </p:sp>
      <p:sp>
        <p:nvSpPr>
          <p:cNvPr id="4" name="TextBox 4"/>
          <p:cNvSpPr txBox="1"/>
          <p:nvPr/>
        </p:nvSpPr>
        <p:spPr>
          <a:xfrm>
            <a:off x="2348514" y="4231181"/>
            <a:ext cx="14847341" cy="3121025"/>
          </a:xfrm>
          <a:prstGeom prst="rect">
            <a:avLst/>
          </a:prstGeom>
        </p:spPr>
        <p:txBody>
          <a:bodyPr lIns="0" tIns="0" rIns="0" bIns="0" rtlCol="0" anchor="t">
            <a:spAutoFit/>
          </a:bodyPr>
          <a:lstStyle/>
          <a:p>
            <a:pPr algn="l">
              <a:lnSpc>
                <a:spcPts val="4900"/>
              </a:lnSpc>
            </a:pPr>
            <a:r>
              <a:rPr lang="en-US" sz="3500">
                <a:solidFill>
                  <a:srgbClr val="0E0055"/>
                </a:solidFill>
                <a:latin typeface="Blogger Light"/>
                <a:ea typeface="Blogger Light"/>
                <a:cs typeface="Blogger Light"/>
                <a:sym typeface="Blogger Light"/>
              </a:rPr>
              <a:t>The Master Circular requires disclosure of all relevant material, not limited to what is mentioned in the show-cause notice, to the noticee.</a:t>
            </a:r>
          </a:p>
          <a:p>
            <a:pPr algn="l">
              <a:lnSpc>
                <a:spcPts val="4900"/>
              </a:lnSpc>
            </a:pPr>
            <a:endParaRPr lang="en-US" sz="3500">
              <a:solidFill>
                <a:srgbClr val="0E0055"/>
              </a:solidFill>
              <a:latin typeface="Blogger Light"/>
              <a:ea typeface="Blogger Light"/>
              <a:cs typeface="Blogger Light"/>
              <a:sym typeface="Blogger Light"/>
            </a:endParaRPr>
          </a:p>
          <a:p>
            <a:pPr algn="l">
              <a:lnSpc>
                <a:spcPts val="4900"/>
              </a:lnSpc>
            </a:pPr>
            <a:r>
              <a:rPr lang="en-US" sz="3500">
                <a:solidFill>
                  <a:srgbClr val="0E0055"/>
                </a:solidFill>
                <a:latin typeface="Blogger Light"/>
                <a:ea typeface="Blogger Light"/>
                <a:cs typeface="Blogger Light"/>
                <a:sym typeface="Blogger Light"/>
              </a:rPr>
              <a:t>Banks must disclose the identities of members in the Identification and Review Committees to the noticee, and issue reasoned orders as per the court's directive.</a:t>
            </a:r>
          </a:p>
        </p:txBody>
      </p:sp>
      <p:pic>
        <p:nvPicPr>
          <p:cNvPr id="5" name="Picture 4" descr="Mini Logo">
            <a:extLst>
              <a:ext uri="{FF2B5EF4-FFF2-40B4-BE49-F238E27FC236}">
                <a16:creationId xmlns:a16="http://schemas.microsoft.com/office/drawing/2014/main" id="{B258B289-9845-3A76-80DC-BC0AD24BD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673357" y="473941"/>
            <a:ext cx="13754560" cy="1806575"/>
          </a:xfrm>
          <a:prstGeom prst="rect">
            <a:avLst/>
          </a:prstGeom>
        </p:spPr>
        <p:txBody>
          <a:bodyPr lIns="0" tIns="0" rIns="0" bIns="0" rtlCol="0" anchor="t">
            <a:spAutoFit/>
          </a:bodyPr>
          <a:lstStyle/>
          <a:p>
            <a:pPr algn="ctr">
              <a:lnSpc>
                <a:spcPts val="7000"/>
              </a:lnSpc>
            </a:pPr>
            <a:r>
              <a:rPr lang="en-US" sz="5000" dirty="0">
                <a:solidFill>
                  <a:srgbClr val="0E0055"/>
                </a:solidFill>
                <a:latin typeface="Blogger Bold"/>
                <a:ea typeface="Blogger Bold"/>
                <a:cs typeface="Blogger Bold"/>
                <a:sym typeface="Blogger Bold"/>
              </a:rPr>
              <a:t>DRAFT MECHANISM FOR IDENTIFICATION OF WILFUL DEFAULTERS, 2023</a:t>
            </a:r>
          </a:p>
        </p:txBody>
      </p:sp>
      <p:graphicFrame>
        <p:nvGraphicFramePr>
          <p:cNvPr id="3" name="Table 3"/>
          <p:cNvGraphicFramePr>
            <a:graphicFrameLocks noGrp="1"/>
          </p:cNvGraphicFramePr>
          <p:nvPr>
            <p:extLst>
              <p:ext uri="{D42A27DB-BD31-4B8C-83A1-F6EECF244321}">
                <p14:modId xmlns:p14="http://schemas.microsoft.com/office/powerpoint/2010/main" val="3509878508"/>
              </p:ext>
            </p:extLst>
          </p:nvPr>
        </p:nvGraphicFramePr>
        <p:xfrm>
          <a:off x="756569" y="2337666"/>
          <a:ext cx="16774862" cy="7413309"/>
        </p:xfrm>
        <a:graphic>
          <a:graphicData uri="http://schemas.openxmlformats.org/drawingml/2006/table">
            <a:tbl>
              <a:tblPr/>
              <a:tblGrid>
                <a:gridCol w="2901031">
                  <a:extLst>
                    <a:ext uri="{9D8B030D-6E8A-4147-A177-3AD203B41FA5}">
                      <a16:colId xmlns:a16="http://schemas.microsoft.com/office/drawing/2014/main" val="20000"/>
                    </a:ext>
                  </a:extLst>
                </a:gridCol>
                <a:gridCol w="13873831">
                  <a:extLst>
                    <a:ext uri="{9D8B030D-6E8A-4147-A177-3AD203B41FA5}">
                      <a16:colId xmlns:a16="http://schemas.microsoft.com/office/drawing/2014/main" val="20001"/>
                    </a:ext>
                  </a:extLst>
                </a:gridCol>
              </a:tblGrid>
              <a:tr h="726234">
                <a:tc>
                  <a:txBody>
                    <a:bodyPr/>
                    <a:lstStyle/>
                    <a:p>
                      <a:pPr algn="ctr">
                        <a:lnSpc>
                          <a:spcPts val="4059"/>
                        </a:lnSpc>
                        <a:defRPr/>
                      </a:pPr>
                      <a:r>
                        <a:rPr lang="en-US" sz="2899">
                          <a:solidFill>
                            <a:srgbClr val="0E0055"/>
                          </a:solidFill>
                          <a:latin typeface="Blogger Bold"/>
                          <a:ea typeface="Blogger Bold"/>
                          <a:cs typeface="Blogger Bold"/>
                          <a:sym typeface="Blogger Bold"/>
                        </a:rPr>
                        <a:t>Opportunity for Representation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4059"/>
                        </a:lnSpc>
                        <a:defRPr/>
                      </a:pPr>
                      <a:r>
                        <a:rPr lang="en-US" sz="2899">
                          <a:solidFill>
                            <a:srgbClr val="0E0055"/>
                          </a:solidFill>
                          <a:latin typeface="Blogger"/>
                          <a:ea typeface="Blogger"/>
                          <a:cs typeface="Blogger"/>
                          <a:sym typeface="Blogger"/>
                        </a:rPr>
                        <a:t>The borrower can submit a written representation against any such proposal within a reasonable time (say 15 days) to the Review Committee.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599916">
                <a:tc>
                  <a:txBody>
                    <a:bodyPr/>
                    <a:lstStyle/>
                    <a:p>
                      <a:pPr algn="ctr">
                        <a:lnSpc>
                          <a:spcPts val="4060"/>
                        </a:lnSpc>
                        <a:defRPr/>
                      </a:pPr>
                      <a:r>
                        <a:rPr lang="en-US" sz="2900">
                          <a:solidFill>
                            <a:srgbClr val="0E0055"/>
                          </a:solidFill>
                          <a:latin typeface="Blogger Bold"/>
                          <a:ea typeface="Blogger Bold"/>
                          <a:cs typeface="Blogger Bold"/>
                          <a:sym typeface="Blogger Bold"/>
                        </a:rPr>
                        <a:t>Review Committee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just">
                        <a:lnSpc>
                          <a:spcPts val="4060"/>
                        </a:lnSpc>
                        <a:defRPr/>
                      </a:pPr>
                      <a:r>
                        <a:rPr lang="en-US" sz="2900" dirty="0">
                          <a:solidFill>
                            <a:srgbClr val="0E0055"/>
                          </a:solidFill>
                          <a:latin typeface="Blogger"/>
                          <a:ea typeface="Blogger"/>
                          <a:cs typeface="Blogger"/>
                          <a:sym typeface="Blogger"/>
                        </a:rPr>
                        <a:t>The Review Committee shall take into consideration the proposal submitted b y the Identification Committee and the representation made by the borrower. </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38647">
                <a:tc>
                  <a:txBody>
                    <a:bodyPr/>
                    <a:lstStyle/>
                    <a:p>
                      <a:pPr algn="ctr">
                        <a:lnSpc>
                          <a:spcPts val="4060"/>
                        </a:lnSpc>
                        <a:defRPr/>
                      </a:pPr>
                      <a:r>
                        <a:rPr lang="en-US" sz="2900">
                          <a:solidFill>
                            <a:srgbClr val="0E0055"/>
                          </a:solidFill>
                          <a:latin typeface="Blogger Bold"/>
                          <a:ea typeface="Blogger Bold"/>
                          <a:cs typeface="Blogger Bold"/>
                          <a:sym typeface="Blogger Bold"/>
                        </a:rPr>
                        <a:t>Opportunity for Personal Hearing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4060"/>
                        </a:lnSpc>
                        <a:defRPr/>
                      </a:pPr>
                      <a:r>
                        <a:rPr lang="en-US" sz="2900" dirty="0">
                          <a:solidFill>
                            <a:srgbClr val="0E0055"/>
                          </a:solidFill>
                          <a:latin typeface="Blogger"/>
                          <a:ea typeface="Blogger"/>
                          <a:cs typeface="Blogger"/>
                          <a:sym typeface="Blogger"/>
                        </a:rPr>
                        <a:t>The Review Committee shall provide an opportunity for a personal hearing to the borrower. If the opportunity is not availed, the Review Committee shall proceeding with its decision. </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517679">
                <a:tc>
                  <a:txBody>
                    <a:bodyPr/>
                    <a:lstStyle/>
                    <a:p>
                      <a:pPr algn="ctr">
                        <a:lnSpc>
                          <a:spcPts val="4060"/>
                        </a:lnSpc>
                        <a:defRPr/>
                      </a:pPr>
                      <a:r>
                        <a:rPr lang="en-US" sz="2900">
                          <a:solidFill>
                            <a:srgbClr val="0E0055"/>
                          </a:solidFill>
                          <a:latin typeface="Blogger Bold"/>
                          <a:ea typeface="Blogger Bold"/>
                          <a:cs typeface="Blogger Bold"/>
                          <a:sym typeface="Blogger Bold"/>
                        </a:rPr>
                        <a:t>Resolution framework</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4060"/>
                        </a:lnSpc>
                        <a:defRPr/>
                      </a:pPr>
                      <a:r>
                        <a:rPr lang="en-US" sz="2900" dirty="0">
                          <a:solidFill>
                            <a:srgbClr val="0E0055"/>
                          </a:solidFill>
                          <a:latin typeface="Blogger"/>
                          <a:ea typeface="Blogger"/>
                          <a:cs typeface="Blogger"/>
                          <a:sym typeface="Blogger"/>
                        </a:rPr>
                        <a:t>When a company / entity has undergone resolution and as a result of which there is a change in the management, the penal measure shall continue to apply to the erstwhile promoter(s)/ director(s)/ guarantor(s)/ persons who were in charge and responsible for the management of the affairs of the entity/ business enterprise.</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pic>
        <p:nvPicPr>
          <p:cNvPr id="4" name="Picture 4" descr="Mini Logo">
            <a:extLst>
              <a:ext uri="{FF2B5EF4-FFF2-40B4-BE49-F238E27FC236}">
                <a16:creationId xmlns:a16="http://schemas.microsoft.com/office/drawing/2014/main" id="{C97016BB-E502-7295-D55F-E376007649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940031"/>
            <a:ext cx="16230600" cy="7328535"/>
          </a:xfrm>
          <a:prstGeom prst="rect">
            <a:avLst/>
          </a:prstGeom>
        </p:spPr>
        <p:txBody>
          <a:bodyPr lIns="0" tIns="0" rIns="0" bIns="0" rtlCol="0" anchor="t">
            <a:spAutoFit/>
          </a:bodyPr>
          <a:lstStyle/>
          <a:p>
            <a:pPr algn="just">
              <a:lnSpc>
                <a:spcPts val="5280"/>
              </a:lnSpc>
            </a:pPr>
            <a:r>
              <a:rPr lang="en-US" sz="3300">
                <a:solidFill>
                  <a:srgbClr val="0E0055"/>
                </a:solidFill>
                <a:latin typeface="Blogger"/>
                <a:ea typeface="Blogger"/>
                <a:cs typeface="Blogger"/>
                <a:sym typeface="Blogger"/>
              </a:rPr>
              <a:t>Fraud is a prevalent issue in the banking industry, posing significant threats to financial stability and public confidence. In this regard, the RBI has introduced stringent directives aimed at empowering banks to detect and promptly report fraudulent activities. These guidelines not only emphasize early detection and reporting to investigative agencies but also provide directives for internal controls and effective fraud risk management practices within banks. Empowered by these guidelines, the RBI proactively takes measures in the public interest to swiftly address fraudulent practices, thereby minimizing financial losses for banks. </a:t>
            </a:r>
          </a:p>
          <a:p>
            <a:pPr algn="just">
              <a:lnSpc>
                <a:spcPts val="5280"/>
              </a:lnSpc>
            </a:pPr>
            <a:endParaRPr lang="en-US" sz="3300">
              <a:solidFill>
                <a:srgbClr val="0E0055"/>
              </a:solidFill>
              <a:latin typeface="Blogger"/>
              <a:ea typeface="Blogger"/>
              <a:cs typeface="Blogger"/>
              <a:sym typeface="Blogger"/>
            </a:endParaRPr>
          </a:p>
          <a:p>
            <a:pPr algn="just">
              <a:lnSpc>
                <a:spcPts val="5280"/>
              </a:lnSpc>
            </a:pPr>
            <a:r>
              <a:rPr lang="en-US" sz="3300">
                <a:solidFill>
                  <a:srgbClr val="0E0055"/>
                </a:solidFill>
                <a:latin typeface="Blogger"/>
                <a:ea typeface="Blogger"/>
                <a:cs typeface="Blogger"/>
                <a:sym typeface="Blogger"/>
              </a:rPr>
              <a:t>The clauses within the Master Directions on Frauds are interpreted with a clear focus on their primary objective: facilitating the prompt detection, dissemination of information, and reporting of fraud, thus bolstering the resilience of the banking system against fraudulent activities.</a:t>
            </a:r>
          </a:p>
        </p:txBody>
      </p:sp>
      <p:sp>
        <p:nvSpPr>
          <p:cNvPr id="3" name="TextBox 3"/>
          <p:cNvSpPr txBox="1"/>
          <p:nvPr/>
        </p:nvSpPr>
        <p:spPr>
          <a:xfrm>
            <a:off x="2553980" y="374650"/>
            <a:ext cx="13180039" cy="1184275"/>
          </a:xfrm>
          <a:prstGeom prst="rect">
            <a:avLst/>
          </a:prstGeom>
        </p:spPr>
        <p:txBody>
          <a:bodyPr lIns="0" tIns="0" rIns="0" bIns="0" rtlCol="0" anchor="t">
            <a:spAutoFit/>
          </a:bodyPr>
          <a:lstStyle/>
          <a:p>
            <a:pPr algn="ctr">
              <a:lnSpc>
                <a:spcPts val="9799"/>
              </a:lnSpc>
            </a:pPr>
            <a:r>
              <a:rPr lang="en-US" sz="6999">
                <a:solidFill>
                  <a:srgbClr val="0E0055"/>
                </a:solidFill>
                <a:latin typeface="PT Sans Bold"/>
                <a:ea typeface="PT Sans Bold"/>
                <a:cs typeface="PT Sans Bold"/>
                <a:sym typeface="PT Sans Bold"/>
              </a:rPr>
              <a:t>FRAUD</a:t>
            </a:r>
          </a:p>
        </p:txBody>
      </p:sp>
      <p:pic>
        <p:nvPicPr>
          <p:cNvPr id="4" name="Picture 4" descr="Mini Logo">
            <a:extLst>
              <a:ext uri="{FF2B5EF4-FFF2-40B4-BE49-F238E27FC236}">
                <a16:creationId xmlns:a16="http://schemas.microsoft.com/office/drawing/2014/main" id="{3AC202CE-A304-E6A7-8350-62C8314264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553980" y="3423603"/>
            <a:ext cx="13180039" cy="2988944"/>
          </a:xfrm>
          <a:prstGeom prst="rect">
            <a:avLst/>
          </a:prstGeom>
        </p:spPr>
        <p:txBody>
          <a:bodyPr lIns="0" tIns="0" rIns="0" bIns="0" rtlCol="0" anchor="t">
            <a:spAutoFit/>
          </a:bodyPr>
          <a:lstStyle/>
          <a:p>
            <a:pPr algn="ctr">
              <a:lnSpc>
                <a:spcPts val="5880"/>
              </a:lnSpc>
            </a:pPr>
            <a:r>
              <a:rPr lang="en-US" sz="4200">
                <a:solidFill>
                  <a:srgbClr val="0E0055"/>
                </a:solidFill>
                <a:latin typeface="Blogger Bold"/>
                <a:ea typeface="Blogger Bold"/>
                <a:cs typeface="Blogger Bold"/>
                <a:sym typeface="Blogger Bold"/>
              </a:rPr>
              <a:t>MASTER DIRECTION ON FRAUD (CLASSIFICATION AND REPORTING BY COMMERCIAL BANKS AND SELECT FINANCIAL INSTITUTIONS) ISSUED BY RBI DATED 1ST JULY, 2016 (UPDATED ON 3RD JULY, 2017)</a:t>
            </a:r>
          </a:p>
        </p:txBody>
      </p:sp>
      <p:pic>
        <p:nvPicPr>
          <p:cNvPr id="3" name="Picture 4" descr="Mini Logo">
            <a:extLst>
              <a:ext uri="{FF2B5EF4-FFF2-40B4-BE49-F238E27FC236}">
                <a16:creationId xmlns:a16="http://schemas.microsoft.com/office/drawing/2014/main" id="{47B375D8-37FD-3E37-E840-0349F89F05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673357" y="531091"/>
            <a:ext cx="13754560" cy="920750"/>
          </a:xfrm>
          <a:prstGeom prst="rect">
            <a:avLst/>
          </a:prstGeom>
        </p:spPr>
        <p:txBody>
          <a:bodyPr lIns="0" tIns="0" rIns="0" bIns="0" rtlCol="0" anchor="t">
            <a:spAutoFit/>
          </a:bodyPr>
          <a:lstStyle/>
          <a:p>
            <a:pPr algn="ctr">
              <a:lnSpc>
                <a:spcPts val="7000"/>
              </a:lnSpc>
            </a:pPr>
            <a:r>
              <a:rPr lang="en-US" sz="5000">
                <a:solidFill>
                  <a:srgbClr val="0E0055"/>
                </a:solidFill>
                <a:latin typeface="Blogger Bold"/>
                <a:ea typeface="Blogger Bold"/>
                <a:cs typeface="Blogger Bold"/>
                <a:sym typeface="Blogger Bold"/>
              </a:rPr>
              <a:t>MASTER DIRECTION ON FRAUD</a:t>
            </a:r>
          </a:p>
        </p:txBody>
      </p:sp>
      <p:graphicFrame>
        <p:nvGraphicFramePr>
          <p:cNvPr id="3" name="Table 3"/>
          <p:cNvGraphicFramePr>
            <a:graphicFrameLocks noGrp="1"/>
          </p:cNvGraphicFramePr>
          <p:nvPr/>
        </p:nvGraphicFramePr>
        <p:xfrm>
          <a:off x="756569" y="1794934"/>
          <a:ext cx="16774862" cy="7129380"/>
        </p:xfrm>
        <a:graphic>
          <a:graphicData uri="http://schemas.openxmlformats.org/drawingml/2006/table">
            <a:tbl>
              <a:tblPr/>
              <a:tblGrid>
                <a:gridCol w="2768466">
                  <a:extLst>
                    <a:ext uri="{9D8B030D-6E8A-4147-A177-3AD203B41FA5}">
                      <a16:colId xmlns:a16="http://schemas.microsoft.com/office/drawing/2014/main" val="20000"/>
                    </a:ext>
                  </a:extLst>
                </a:gridCol>
                <a:gridCol w="14006396">
                  <a:extLst>
                    <a:ext uri="{9D8B030D-6E8A-4147-A177-3AD203B41FA5}">
                      <a16:colId xmlns:a16="http://schemas.microsoft.com/office/drawing/2014/main" val="20001"/>
                    </a:ext>
                  </a:extLst>
                </a:gridCol>
              </a:tblGrid>
              <a:tr h="4069875">
                <a:tc>
                  <a:txBody>
                    <a:bodyPr/>
                    <a:lstStyle/>
                    <a:p>
                      <a:pPr algn="ctr">
                        <a:lnSpc>
                          <a:spcPts val="4059"/>
                        </a:lnSpc>
                        <a:defRPr/>
                      </a:pPr>
                      <a:r>
                        <a:rPr lang="en-US" sz="2899">
                          <a:solidFill>
                            <a:srgbClr val="0E0055"/>
                          </a:solidFill>
                          <a:latin typeface="Blogger Bold"/>
                          <a:ea typeface="Blogger Bold"/>
                          <a:cs typeface="Blogger Bold"/>
                          <a:sym typeface="Blogger Bold"/>
                        </a:rPr>
                        <a:t>Classification of Fraud</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just">
                        <a:lnSpc>
                          <a:spcPts val="4059"/>
                        </a:lnSpc>
                        <a:defRPr/>
                      </a:pPr>
                      <a:r>
                        <a:rPr lang="en-US" sz="2899">
                          <a:solidFill>
                            <a:srgbClr val="0E0055"/>
                          </a:solidFill>
                          <a:latin typeface="Blogger"/>
                          <a:ea typeface="Blogger"/>
                          <a:cs typeface="Blogger"/>
                          <a:sym typeface="Blogger"/>
                        </a:rPr>
                        <a:t>a. Misappropriation and criminal breach of trust. </a:t>
                      </a:r>
                      <a:endParaRPr lang="en-US" sz="1100"/>
                    </a:p>
                    <a:p>
                      <a:pPr algn="just">
                        <a:lnSpc>
                          <a:spcPts val="4059"/>
                        </a:lnSpc>
                      </a:pPr>
                      <a:r>
                        <a:rPr lang="en-US" sz="2899">
                          <a:solidFill>
                            <a:srgbClr val="0E0055"/>
                          </a:solidFill>
                          <a:latin typeface="Blogger"/>
                          <a:ea typeface="Blogger"/>
                          <a:cs typeface="Blogger"/>
                          <a:sym typeface="Blogger"/>
                        </a:rPr>
                        <a:t>b. Fraudulent encashment through forged instruments, manipulation of books of account or through fictitious accounts and conversion of property. </a:t>
                      </a:r>
                    </a:p>
                    <a:p>
                      <a:pPr algn="just">
                        <a:lnSpc>
                          <a:spcPts val="4059"/>
                        </a:lnSpc>
                      </a:pPr>
                      <a:r>
                        <a:rPr lang="en-US" sz="2899">
                          <a:solidFill>
                            <a:srgbClr val="0E0055"/>
                          </a:solidFill>
                          <a:latin typeface="Blogger"/>
                          <a:ea typeface="Blogger"/>
                          <a:cs typeface="Blogger"/>
                          <a:sym typeface="Blogger"/>
                        </a:rPr>
                        <a:t>c. Unauthorised credit facilities extended for reward or for illegal gratification. </a:t>
                      </a:r>
                    </a:p>
                    <a:p>
                      <a:pPr algn="just">
                        <a:lnSpc>
                          <a:spcPts val="4059"/>
                        </a:lnSpc>
                      </a:pPr>
                      <a:r>
                        <a:rPr lang="en-US" sz="2899">
                          <a:solidFill>
                            <a:srgbClr val="0E0055"/>
                          </a:solidFill>
                          <a:latin typeface="Blogger"/>
                          <a:ea typeface="Blogger"/>
                          <a:cs typeface="Blogger"/>
                          <a:sym typeface="Blogger"/>
                        </a:rPr>
                        <a:t>d. Cash shortages. </a:t>
                      </a:r>
                    </a:p>
                    <a:p>
                      <a:pPr algn="just">
                        <a:lnSpc>
                          <a:spcPts val="4059"/>
                        </a:lnSpc>
                      </a:pPr>
                      <a:r>
                        <a:rPr lang="en-US" sz="2899">
                          <a:solidFill>
                            <a:srgbClr val="0E0055"/>
                          </a:solidFill>
                          <a:latin typeface="Blogger"/>
                          <a:ea typeface="Blogger"/>
                          <a:cs typeface="Blogger"/>
                          <a:sym typeface="Blogger"/>
                        </a:rPr>
                        <a:t>e. Cheating and forgery. </a:t>
                      </a:r>
                    </a:p>
                    <a:p>
                      <a:pPr algn="just">
                        <a:lnSpc>
                          <a:spcPts val="4059"/>
                        </a:lnSpc>
                      </a:pPr>
                      <a:r>
                        <a:rPr lang="en-US" sz="2899">
                          <a:solidFill>
                            <a:srgbClr val="0E0055"/>
                          </a:solidFill>
                          <a:latin typeface="Blogger"/>
                          <a:ea typeface="Blogger"/>
                          <a:cs typeface="Blogger"/>
                          <a:sym typeface="Blogger"/>
                        </a:rPr>
                        <a:t>f. Fraudulent transactions involving foreign exchange.</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582080">
                <a:tc>
                  <a:txBody>
                    <a:bodyPr/>
                    <a:lstStyle/>
                    <a:p>
                      <a:pPr algn="ctr">
                        <a:lnSpc>
                          <a:spcPts val="406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just">
                        <a:lnSpc>
                          <a:spcPts val="4060"/>
                        </a:lnSpc>
                        <a:defRPr/>
                      </a:pPr>
                      <a:r>
                        <a:rPr lang="en-US" sz="2900">
                          <a:solidFill>
                            <a:srgbClr val="0E0055"/>
                          </a:solidFill>
                          <a:latin typeface="Blogger"/>
                          <a:ea typeface="Blogger"/>
                          <a:cs typeface="Blogger"/>
                          <a:sym typeface="Blogger"/>
                        </a:rPr>
                        <a:t>There is no requirement to issue a notice to the borrowing company or its promoters and directors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77425">
                <a:tc>
                  <a:txBody>
                    <a:bodyPr/>
                    <a:lstStyle/>
                    <a:p>
                      <a:pPr algn="ctr">
                        <a:lnSpc>
                          <a:spcPts val="406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4060"/>
                        </a:lnSpc>
                        <a:defRPr/>
                      </a:pPr>
                      <a:r>
                        <a:rPr lang="en-US" sz="2900">
                          <a:solidFill>
                            <a:srgbClr val="0E0055"/>
                          </a:solidFill>
                          <a:latin typeface="Blogger"/>
                          <a:ea typeface="Blogger"/>
                          <a:cs typeface="Blogger"/>
                          <a:sym typeface="Blogger"/>
                        </a:rPr>
                        <a:t>Banks must quickly report fraud to competent authorities.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pic>
        <p:nvPicPr>
          <p:cNvPr id="4" name="Picture 4" descr="Mini Logo">
            <a:extLst>
              <a:ext uri="{FF2B5EF4-FFF2-40B4-BE49-F238E27FC236}">
                <a16:creationId xmlns:a16="http://schemas.microsoft.com/office/drawing/2014/main" id="{2106EB7F-DFE7-7072-020E-B45F09F3C4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266720" y="866775"/>
            <a:ext cx="13754560" cy="920750"/>
          </a:xfrm>
          <a:prstGeom prst="rect">
            <a:avLst/>
          </a:prstGeom>
        </p:spPr>
        <p:txBody>
          <a:bodyPr lIns="0" tIns="0" rIns="0" bIns="0" rtlCol="0" anchor="t">
            <a:spAutoFit/>
          </a:bodyPr>
          <a:lstStyle/>
          <a:p>
            <a:pPr algn="ctr">
              <a:lnSpc>
                <a:spcPts val="7000"/>
              </a:lnSpc>
            </a:pPr>
            <a:r>
              <a:rPr lang="en-US" sz="5000">
                <a:solidFill>
                  <a:srgbClr val="0E0055"/>
                </a:solidFill>
                <a:latin typeface="Blogger Bold"/>
                <a:ea typeface="Blogger Bold"/>
                <a:cs typeface="Blogger Bold"/>
                <a:sym typeface="Blogger Bold"/>
              </a:rPr>
              <a:t>MASTER DIRECTION ON FRAUD</a:t>
            </a:r>
          </a:p>
        </p:txBody>
      </p:sp>
      <p:graphicFrame>
        <p:nvGraphicFramePr>
          <p:cNvPr id="3" name="Table 3"/>
          <p:cNvGraphicFramePr>
            <a:graphicFrameLocks noGrp="1"/>
          </p:cNvGraphicFramePr>
          <p:nvPr/>
        </p:nvGraphicFramePr>
        <p:xfrm>
          <a:off x="1028700" y="2458273"/>
          <a:ext cx="16230600" cy="3820591"/>
        </p:xfrm>
        <a:graphic>
          <a:graphicData uri="http://schemas.openxmlformats.org/drawingml/2006/table">
            <a:tbl>
              <a:tblPr/>
              <a:tblGrid>
                <a:gridCol w="2495906">
                  <a:extLst>
                    <a:ext uri="{9D8B030D-6E8A-4147-A177-3AD203B41FA5}">
                      <a16:colId xmlns:a16="http://schemas.microsoft.com/office/drawing/2014/main" val="20000"/>
                    </a:ext>
                  </a:extLst>
                </a:gridCol>
                <a:gridCol w="13734694">
                  <a:extLst>
                    <a:ext uri="{9D8B030D-6E8A-4147-A177-3AD203B41FA5}">
                      <a16:colId xmlns:a16="http://schemas.microsoft.com/office/drawing/2014/main" val="20001"/>
                    </a:ext>
                  </a:extLst>
                </a:gridCol>
              </a:tblGrid>
              <a:tr h="2254656">
                <a:tc>
                  <a:txBody>
                    <a:bodyPr/>
                    <a:lstStyle/>
                    <a:p>
                      <a:pPr algn="ctr">
                        <a:lnSpc>
                          <a:spcPts val="4059"/>
                        </a:lnSpc>
                        <a:defRPr/>
                      </a:pPr>
                      <a:r>
                        <a:rPr lang="en-US" sz="2899">
                          <a:solidFill>
                            <a:srgbClr val="0E0055"/>
                          </a:solidFill>
                          <a:latin typeface="Blogger Bold"/>
                          <a:ea typeface="Blogger Bold"/>
                          <a:cs typeface="Blogger Bold"/>
                          <a:sym typeface="Blogger Bold"/>
                        </a:rPr>
                        <a:t>Penal Provision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just">
                        <a:lnSpc>
                          <a:spcPts val="4059"/>
                        </a:lnSpc>
                        <a:defRPr/>
                      </a:pPr>
                      <a:r>
                        <a:rPr lang="en-US" sz="2899">
                          <a:solidFill>
                            <a:srgbClr val="0E0055"/>
                          </a:solidFill>
                          <a:latin typeface="Blogger"/>
                          <a:ea typeface="Blogger"/>
                          <a:cs typeface="Blogger"/>
                          <a:sym typeface="Blogger"/>
                        </a:rPr>
                        <a:t>The provision extends penal consequences, akin to those for willful defaulters, to fraudulent borrowers. This includes promoters, directors, and other full-time directors of the borrowing company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565935">
                <a:tc>
                  <a:txBody>
                    <a:bodyPr/>
                    <a:lstStyle/>
                    <a:p>
                      <a:pPr algn="ctr">
                        <a:lnSpc>
                          <a:spcPts val="406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just">
                        <a:lnSpc>
                          <a:spcPts val="4060"/>
                        </a:lnSpc>
                        <a:defRPr/>
                      </a:pPr>
                      <a:r>
                        <a:rPr lang="en-US" sz="2900">
                          <a:solidFill>
                            <a:srgbClr val="0E0055"/>
                          </a:solidFill>
                          <a:latin typeface="Blogger"/>
                          <a:ea typeface="Blogger"/>
                          <a:cs typeface="Blogger"/>
                          <a:sym typeface="Blogger"/>
                        </a:rPr>
                        <a:t>An opportunity of hearing be provided to third parties involved in the alleged fraud. </a:t>
                      </a:r>
                      <a:endParaRPr lang="en-US" sz="1100"/>
                    </a:p>
                    <a:p>
                      <a:pPr algn="just">
                        <a:lnSpc>
                          <a:spcPts val="4060"/>
                        </a:lnSpc>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4" name="Picture 4" descr="Mini Logo">
            <a:extLst>
              <a:ext uri="{FF2B5EF4-FFF2-40B4-BE49-F238E27FC236}">
                <a16:creationId xmlns:a16="http://schemas.microsoft.com/office/drawing/2014/main" id="{DF388945-B01F-EB1A-6DD8-8ABDDEB227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92146" y="838200"/>
            <a:ext cx="16103709" cy="1177925"/>
          </a:xfrm>
          <a:prstGeom prst="rect">
            <a:avLst/>
          </a:prstGeom>
        </p:spPr>
        <p:txBody>
          <a:bodyPr lIns="0" tIns="0" rIns="0" bIns="0" rtlCol="0" anchor="t">
            <a:spAutoFit/>
          </a:bodyPr>
          <a:lstStyle/>
          <a:p>
            <a:pPr algn="ctr">
              <a:lnSpc>
                <a:spcPts val="9100"/>
              </a:lnSpc>
            </a:pPr>
            <a:r>
              <a:rPr lang="en-US" sz="6500">
                <a:solidFill>
                  <a:srgbClr val="0E0055"/>
                </a:solidFill>
                <a:latin typeface="Blogger Bold"/>
                <a:ea typeface="Blogger Bold"/>
                <a:cs typeface="Blogger Bold"/>
                <a:sym typeface="Blogger Bold"/>
              </a:rPr>
              <a:t>IMPORTANT CASE LAWS</a:t>
            </a:r>
          </a:p>
        </p:txBody>
      </p:sp>
      <p:sp>
        <p:nvSpPr>
          <p:cNvPr id="3" name="TextBox 3"/>
          <p:cNvSpPr txBox="1"/>
          <p:nvPr/>
        </p:nvSpPr>
        <p:spPr>
          <a:xfrm>
            <a:off x="2411959" y="2709638"/>
            <a:ext cx="15260991" cy="717550"/>
          </a:xfrm>
          <a:prstGeom prst="rect">
            <a:avLst/>
          </a:prstGeom>
        </p:spPr>
        <p:txBody>
          <a:bodyPr lIns="0" tIns="0" rIns="0" bIns="0" rtlCol="0" anchor="t">
            <a:spAutoFit/>
          </a:bodyPr>
          <a:lstStyle/>
          <a:p>
            <a:pPr algn="l">
              <a:lnSpc>
                <a:spcPts val="5599"/>
              </a:lnSpc>
            </a:pPr>
            <a:r>
              <a:rPr lang="en-US" sz="3999" u="sng">
                <a:solidFill>
                  <a:srgbClr val="0E0055"/>
                </a:solidFill>
                <a:latin typeface="Blogger Bold Italics"/>
                <a:ea typeface="Blogger Bold Italics"/>
                <a:cs typeface="Blogger Bold Italics"/>
                <a:sym typeface="Blogger Bold Italics"/>
              </a:rPr>
              <a:t>State Bank of India v. Rajesh Agarwal, (2023 SCC Online 342)</a:t>
            </a:r>
          </a:p>
        </p:txBody>
      </p:sp>
      <p:sp>
        <p:nvSpPr>
          <p:cNvPr id="4" name="TextBox 4"/>
          <p:cNvSpPr txBox="1"/>
          <p:nvPr/>
        </p:nvSpPr>
        <p:spPr>
          <a:xfrm>
            <a:off x="2348514" y="4231181"/>
            <a:ext cx="14847341" cy="3907506"/>
          </a:xfrm>
          <a:prstGeom prst="rect">
            <a:avLst/>
          </a:prstGeom>
        </p:spPr>
        <p:txBody>
          <a:bodyPr lIns="0" tIns="0" rIns="0" bIns="0" rtlCol="0" anchor="t">
            <a:spAutoFit/>
          </a:bodyPr>
          <a:lstStyle/>
          <a:p>
            <a:pPr algn="just">
              <a:lnSpc>
                <a:spcPts val="5125"/>
              </a:lnSpc>
            </a:pPr>
            <a:r>
              <a:rPr lang="en-US" sz="3661">
                <a:solidFill>
                  <a:srgbClr val="0E0055"/>
                </a:solidFill>
                <a:latin typeface="Blogger Light"/>
                <a:ea typeface="Blogger Light"/>
                <a:cs typeface="Blogger Light"/>
                <a:sym typeface="Blogger Light"/>
              </a:rPr>
              <a:t>Before classifying a borrower's account as 'fraud' under the Master Directions, the borrower must be provided an opportunity to be heard. </a:t>
            </a:r>
          </a:p>
          <a:p>
            <a:pPr algn="just">
              <a:lnSpc>
                <a:spcPts val="5125"/>
              </a:lnSpc>
            </a:pPr>
            <a:endParaRPr lang="en-US" sz="3661">
              <a:solidFill>
                <a:srgbClr val="0E0055"/>
              </a:solidFill>
              <a:latin typeface="Blogger Light"/>
              <a:ea typeface="Blogger Light"/>
              <a:cs typeface="Blogger Light"/>
              <a:sym typeface="Blogger Light"/>
            </a:endParaRPr>
          </a:p>
          <a:p>
            <a:pPr algn="just">
              <a:lnSpc>
                <a:spcPts val="5125"/>
              </a:lnSpc>
            </a:pPr>
            <a:r>
              <a:rPr lang="en-US" sz="3661">
                <a:solidFill>
                  <a:srgbClr val="0E0055"/>
                </a:solidFill>
                <a:latin typeface="Blogger Light"/>
                <a:ea typeface="Blogger Light"/>
                <a:cs typeface="Blogger Light"/>
                <a:sym typeface="Blogger Light"/>
              </a:rPr>
              <a:t>This opportunity includes being informed of the allegations, explaining the evidence against them, and representing why the classification should not be made.</a:t>
            </a:r>
          </a:p>
        </p:txBody>
      </p:sp>
      <p:pic>
        <p:nvPicPr>
          <p:cNvPr id="5" name="Picture 4" descr="Mini Logo">
            <a:extLst>
              <a:ext uri="{FF2B5EF4-FFF2-40B4-BE49-F238E27FC236}">
                <a16:creationId xmlns:a16="http://schemas.microsoft.com/office/drawing/2014/main" id="{3EA935AA-D041-C5C7-AE9E-5ED1731B1A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92146" y="838200"/>
            <a:ext cx="16103709" cy="1177925"/>
          </a:xfrm>
          <a:prstGeom prst="rect">
            <a:avLst/>
          </a:prstGeom>
        </p:spPr>
        <p:txBody>
          <a:bodyPr lIns="0" tIns="0" rIns="0" bIns="0" rtlCol="0" anchor="t">
            <a:spAutoFit/>
          </a:bodyPr>
          <a:lstStyle/>
          <a:p>
            <a:pPr algn="ctr">
              <a:lnSpc>
                <a:spcPts val="9100"/>
              </a:lnSpc>
            </a:pPr>
            <a:r>
              <a:rPr lang="en-US" sz="6500">
                <a:solidFill>
                  <a:srgbClr val="0E0055"/>
                </a:solidFill>
                <a:latin typeface="Blogger Bold"/>
                <a:ea typeface="Blogger Bold"/>
                <a:cs typeface="Blogger Bold"/>
                <a:sym typeface="Blogger Bold"/>
              </a:rPr>
              <a:t>IMPORTANT CASE LAWS</a:t>
            </a:r>
          </a:p>
        </p:txBody>
      </p:sp>
      <p:sp>
        <p:nvSpPr>
          <p:cNvPr id="3" name="TextBox 3"/>
          <p:cNvSpPr txBox="1"/>
          <p:nvPr/>
        </p:nvSpPr>
        <p:spPr>
          <a:xfrm>
            <a:off x="2411959" y="2709638"/>
            <a:ext cx="15260991" cy="717550"/>
          </a:xfrm>
          <a:prstGeom prst="rect">
            <a:avLst/>
          </a:prstGeom>
        </p:spPr>
        <p:txBody>
          <a:bodyPr lIns="0" tIns="0" rIns="0" bIns="0" rtlCol="0" anchor="t">
            <a:spAutoFit/>
          </a:bodyPr>
          <a:lstStyle/>
          <a:p>
            <a:pPr algn="l">
              <a:lnSpc>
                <a:spcPts val="5599"/>
              </a:lnSpc>
            </a:pPr>
            <a:r>
              <a:rPr lang="en-US" sz="3999" u="sng">
                <a:solidFill>
                  <a:srgbClr val="0E0055"/>
                </a:solidFill>
                <a:latin typeface="Blogger Bold Italics"/>
                <a:ea typeface="Blogger Bold Italics"/>
                <a:cs typeface="Blogger Bold Italics"/>
                <a:sym typeface="Blogger Bold Italics"/>
              </a:rPr>
              <a:t>SS Hemani v. The Reserve Bank of India, 2023 SCC OnLine Bom 1226</a:t>
            </a:r>
          </a:p>
        </p:txBody>
      </p:sp>
      <p:sp>
        <p:nvSpPr>
          <p:cNvPr id="4" name="TextBox 4"/>
          <p:cNvSpPr txBox="1"/>
          <p:nvPr/>
        </p:nvSpPr>
        <p:spPr>
          <a:xfrm>
            <a:off x="2348514" y="4231181"/>
            <a:ext cx="14847341" cy="1964406"/>
          </a:xfrm>
          <a:prstGeom prst="rect">
            <a:avLst/>
          </a:prstGeom>
        </p:spPr>
        <p:txBody>
          <a:bodyPr lIns="0" tIns="0" rIns="0" bIns="0" rtlCol="0" anchor="t">
            <a:spAutoFit/>
          </a:bodyPr>
          <a:lstStyle/>
          <a:p>
            <a:pPr algn="just">
              <a:lnSpc>
                <a:spcPts val="5125"/>
              </a:lnSpc>
            </a:pPr>
            <a:r>
              <a:rPr lang="en-US" sz="3661">
                <a:solidFill>
                  <a:srgbClr val="0E0055"/>
                </a:solidFill>
                <a:latin typeface="Blogger Light"/>
                <a:ea typeface="Blogger Light"/>
                <a:cs typeface="Blogger Light"/>
                <a:sym typeface="Blogger Light"/>
              </a:rPr>
              <a:t>The court ruled that banks must provide an opportunity for borrowers to respond to allegations and evidence before labeling their accounts as fraudulent under regulatory guidelines. </a:t>
            </a:r>
          </a:p>
        </p:txBody>
      </p:sp>
      <p:pic>
        <p:nvPicPr>
          <p:cNvPr id="5" name="Picture 4" descr="Mini Logo">
            <a:extLst>
              <a:ext uri="{FF2B5EF4-FFF2-40B4-BE49-F238E27FC236}">
                <a16:creationId xmlns:a16="http://schemas.microsoft.com/office/drawing/2014/main" id="{498834EA-25E8-58DC-3A25-67041419A3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56280" y="2936875"/>
            <a:ext cx="15775439" cy="4232275"/>
          </a:xfrm>
          <a:prstGeom prst="rect">
            <a:avLst/>
          </a:prstGeom>
        </p:spPr>
        <p:txBody>
          <a:bodyPr lIns="0" tIns="0" rIns="0" bIns="0" rtlCol="0" anchor="t">
            <a:spAutoFit/>
          </a:bodyPr>
          <a:lstStyle/>
          <a:p>
            <a:pPr algn="just">
              <a:lnSpc>
                <a:spcPts val="5600"/>
              </a:lnSpc>
            </a:pPr>
            <a:r>
              <a:rPr lang="en-US" sz="3500">
                <a:solidFill>
                  <a:srgbClr val="0E0055"/>
                </a:solidFill>
                <a:latin typeface="Blogger"/>
                <a:ea typeface="Blogger"/>
                <a:cs typeface="Blogger"/>
                <a:sym typeface="Blogger"/>
              </a:rPr>
              <a:t>An LOC is a circular issued against an individual, wherein such an individual would be barred from leaving the borders/territory of India. Owing to an increase in the loan defaulters, vide an amendment in 2018, the MHA vide an amendment in 2018 broaden the scope of competent authorities, authorized to request for an LOC qua an accused person to incorporate - Chairman / Managing Director / Chief Executive Officer of Public Sector Undertaking Banks. </a:t>
            </a:r>
          </a:p>
        </p:txBody>
      </p:sp>
      <p:sp>
        <p:nvSpPr>
          <p:cNvPr id="3" name="TextBox 3"/>
          <p:cNvSpPr txBox="1"/>
          <p:nvPr/>
        </p:nvSpPr>
        <p:spPr>
          <a:xfrm>
            <a:off x="2553980" y="1215715"/>
            <a:ext cx="13180039" cy="1184275"/>
          </a:xfrm>
          <a:prstGeom prst="rect">
            <a:avLst/>
          </a:prstGeom>
        </p:spPr>
        <p:txBody>
          <a:bodyPr lIns="0" tIns="0" rIns="0" bIns="0" rtlCol="0" anchor="t">
            <a:spAutoFit/>
          </a:bodyPr>
          <a:lstStyle/>
          <a:p>
            <a:pPr algn="ctr">
              <a:lnSpc>
                <a:spcPts val="9799"/>
              </a:lnSpc>
            </a:pPr>
            <a:r>
              <a:rPr lang="en-US" sz="6999">
                <a:solidFill>
                  <a:srgbClr val="0E0055"/>
                </a:solidFill>
                <a:latin typeface="PT Sans Bold"/>
                <a:ea typeface="PT Sans Bold"/>
                <a:cs typeface="PT Sans Bold"/>
                <a:sym typeface="PT Sans Bold"/>
              </a:rPr>
              <a:t>LOOKOUT CIRCULAR</a:t>
            </a:r>
          </a:p>
        </p:txBody>
      </p:sp>
      <p:pic>
        <p:nvPicPr>
          <p:cNvPr id="4" name="Picture 3" descr="Mini Logo">
            <a:extLst>
              <a:ext uri="{FF2B5EF4-FFF2-40B4-BE49-F238E27FC236}">
                <a16:creationId xmlns:a16="http://schemas.microsoft.com/office/drawing/2014/main" id="{69CAA89D-E006-9D1E-1D6E-111C58A4AA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98450"/>
            <a:ext cx="16103709" cy="1260475"/>
          </a:xfrm>
          <a:prstGeom prst="rect">
            <a:avLst/>
          </a:prstGeom>
        </p:spPr>
        <p:txBody>
          <a:bodyPr lIns="0" tIns="0" rIns="0" bIns="0" rtlCol="0" anchor="t">
            <a:spAutoFit/>
          </a:bodyPr>
          <a:lstStyle/>
          <a:p>
            <a:pPr algn="ctr">
              <a:lnSpc>
                <a:spcPts val="9799"/>
              </a:lnSpc>
            </a:pPr>
            <a:r>
              <a:rPr lang="en-US" sz="6999">
                <a:solidFill>
                  <a:srgbClr val="0E0055"/>
                </a:solidFill>
                <a:latin typeface="Blogger Bold"/>
                <a:ea typeface="Blogger Bold"/>
                <a:cs typeface="Blogger Bold"/>
                <a:sym typeface="Blogger Bold"/>
              </a:rPr>
              <a:t>IMPORTANT CASE LAW</a:t>
            </a:r>
          </a:p>
        </p:txBody>
      </p:sp>
      <p:sp>
        <p:nvSpPr>
          <p:cNvPr id="3" name="TextBox 3"/>
          <p:cNvSpPr txBox="1"/>
          <p:nvPr/>
        </p:nvSpPr>
        <p:spPr>
          <a:xfrm>
            <a:off x="1287180" y="1444625"/>
            <a:ext cx="15260991" cy="1422400"/>
          </a:xfrm>
          <a:prstGeom prst="rect">
            <a:avLst/>
          </a:prstGeom>
        </p:spPr>
        <p:txBody>
          <a:bodyPr lIns="0" tIns="0" rIns="0" bIns="0" rtlCol="0" anchor="t">
            <a:spAutoFit/>
          </a:bodyPr>
          <a:lstStyle/>
          <a:p>
            <a:pPr algn="l">
              <a:lnSpc>
                <a:spcPts val="5599"/>
              </a:lnSpc>
            </a:pPr>
            <a:r>
              <a:rPr lang="en-US" sz="3999" u="sng">
                <a:solidFill>
                  <a:srgbClr val="0E0055"/>
                </a:solidFill>
                <a:latin typeface="Blogger Bold Italics"/>
                <a:ea typeface="Blogger Bold Italics"/>
                <a:cs typeface="Blogger Bold Italics"/>
                <a:sym typeface="Blogger Bold Italics"/>
              </a:rPr>
              <a:t>Viraj Chetan Shah v. Union of India &amp; Anr and Connected Matters (W.P. No. 719 of 2020 before the Hon’ble Bombay High Court)</a:t>
            </a:r>
          </a:p>
        </p:txBody>
      </p:sp>
      <p:sp>
        <p:nvSpPr>
          <p:cNvPr id="4" name="TextBox 4"/>
          <p:cNvSpPr txBox="1"/>
          <p:nvPr/>
        </p:nvSpPr>
        <p:spPr>
          <a:xfrm>
            <a:off x="1287180" y="3076751"/>
            <a:ext cx="15601135" cy="6835775"/>
          </a:xfrm>
          <a:prstGeom prst="rect">
            <a:avLst/>
          </a:prstGeom>
        </p:spPr>
        <p:txBody>
          <a:bodyPr lIns="0" tIns="0" rIns="0" bIns="0" rtlCol="0" anchor="t">
            <a:spAutoFit/>
          </a:bodyPr>
          <a:lstStyle/>
          <a:p>
            <a:pPr algn="just">
              <a:lnSpc>
                <a:spcPts val="4900"/>
              </a:lnSpc>
            </a:pPr>
            <a:r>
              <a:rPr lang="en-US" sz="3500">
                <a:solidFill>
                  <a:srgbClr val="0E0055"/>
                </a:solidFill>
                <a:latin typeface="Blogger Light"/>
                <a:ea typeface="Blogger Light"/>
                <a:cs typeface="Blogger Light"/>
                <a:sym typeface="Blogger Light"/>
              </a:rPr>
              <a:t>In a group of matters challenging the concerned LOCs and their constitutionality, issued at the instance of Public Sector Banks, the Hon’ble Bombay High Court held the following:</a:t>
            </a:r>
          </a:p>
          <a:p>
            <a:pPr algn="just">
              <a:lnSpc>
                <a:spcPts val="4900"/>
              </a:lnSpc>
            </a:pPr>
            <a:endParaRPr lang="en-US" sz="3500">
              <a:solidFill>
                <a:srgbClr val="0E0055"/>
              </a:solidFill>
              <a:latin typeface="Blogger Light"/>
              <a:ea typeface="Blogger Light"/>
              <a:cs typeface="Blogger Light"/>
              <a:sym typeface="Blogger Light"/>
            </a:endParaRPr>
          </a:p>
          <a:p>
            <a:pPr algn="just">
              <a:lnSpc>
                <a:spcPts val="4900"/>
              </a:lnSpc>
            </a:pPr>
            <a:r>
              <a:rPr lang="en-US" sz="3500">
                <a:solidFill>
                  <a:srgbClr val="0E0055"/>
                </a:solidFill>
                <a:latin typeface="Blogger Light"/>
                <a:ea typeface="Blogger Light"/>
                <a:cs typeface="Blogger Light"/>
                <a:sym typeface="Blogger Light"/>
              </a:rPr>
              <a:t>i.</a:t>
            </a:r>
            <a:r>
              <a:rPr lang="en-US" sz="3500">
                <a:solidFill>
                  <a:srgbClr val="0E0055"/>
                </a:solidFill>
                <a:latin typeface="Blogger Light Italics"/>
                <a:ea typeface="Blogger Light Italics"/>
                <a:cs typeface="Blogger Light Italics"/>
                <a:sym typeface="Blogger Light Italics"/>
              </a:rPr>
              <a:t>Right to locomotion and right to travel abroad, is a fundamental right under Article 21 of the Constitution, and it cannot be curbed by an executive action without the presence of any statutory provision.</a:t>
            </a:r>
          </a:p>
          <a:p>
            <a:pPr algn="just">
              <a:lnSpc>
                <a:spcPts val="4900"/>
              </a:lnSpc>
            </a:pPr>
            <a:r>
              <a:rPr lang="en-US" sz="3500">
                <a:solidFill>
                  <a:srgbClr val="0E0055"/>
                </a:solidFill>
                <a:latin typeface="Blogger Light"/>
                <a:ea typeface="Blogger Light"/>
                <a:cs typeface="Blogger Light"/>
                <a:sym typeface="Blogger Light"/>
              </a:rPr>
              <a:t>ii.</a:t>
            </a:r>
            <a:r>
              <a:rPr lang="en-US" sz="3500">
                <a:solidFill>
                  <a:srgbClr val="0E0055"/>
                </a:solidFill>
                <a:latin typeface="Blogger Light Italics"/>
                <a:ea typeface="Blogger Light Italics"/>
                <a:cs typeface="Blogger Light Italics"/>
                <a:sym typeface="Blogger Light Italics"/>
              </a:rPr>
              <a:t>The concerned OMs were ultra vires of Articles 14 and 21 of the Constitution.</a:t>
            </a:r>
          </a:p>
          <a:p>
            <a:pPr algn="just">
              <a:lnSpc>
                <a:spcPts val="4900"/>
              </a:lnSpc>
            </a:pPr>
            <a:r>
              <a:rPr lang="en-US" sz="3500">
                <a:solidFill>
                  <a:srgbClr val="0E0055"/>
                </a:solidFill>
                <a:latin typeface="Blogger Light Italics"/>
                <a:ea typeface="Blogger Light Italics"/>
                <a:cs typeface="Blogger Light Italics"/>
                <a:sym typeface="Blogger Light Italics"/>
              </a:rPr>
              <a:t>The OMs are ex-facie not “law”; Clause 6(B)(xv) as incorporated vide OM dated 22nd February, 2021 was arbitrary, unreasonable, and bad in law, and excessive powers were given to the executive. </a:t>
            </a:r>
          </a:p>
        </p:txBody>
      </p:sp>
      <p:pic>
        <p:nvPicPr>
          <p:cNvPr id="5" name="Picture 4" descr="Mini Logo">
            <a:extLst>
              <a:ext uri="{FF2B5EF4-FFF2-40B4-BE49-F238E27FC236}">
                <a16:creationId xmlns:a16="http://schemas.microsoft.com/office/drawing/2014/main" id="{27B049F6-53BB-DE25-1782-6BC370CE82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65825" y="2508143"/>
            <a:ext cx="15956350" cy="7051675"/>
          </a:xfrm>
          <a:prstGeom prst="rect">
            <a:avLst/>
          </a:prstGeom>
        </p:spPr>
        <p:txBody>
          <a:bodyPr lIns="0" tIns="0" rIns="0" bIns="0" rtlCol="0" anchor="t">
            <a:spAutoFit/>
          </a:bodyPr>
          <a:lstStyle/>
          <a:p>
            <a:pPr algn="just">
              <a:lnSpc>
                <a:spcPts val="5600"/>
              </a:lnSpc>
            </a:pPr>
            <a:r>
              <a:rPr lang="en-US" sz="3500">
                <a:solidFill>
                  <a:srgbClr val="0E0055"/>
                </a:solidFill>
                <a:latin typeface="Blogger"/>
                <a:ea typeface="Blogger"/>
                <a:cs typeface="Blogger"/>
                <a:sym typeface="Blogger"/>
              </a:rPr>
              <a:t>Briefly, a wilful defaulter is a borrower who, despite having the financial resources to repay a loan, deliberately defaults on payments. Additionally, it includes borrowers who misappropriate borrowed funds for purposes not sanctioned under the loan agreement. In both instances, a wilful defaulter is categorised by the deliberate / intentional failure to fulfill the financial debt despite possessing adequate resources. </a:t>
            </a:r>
          </a:p>
          <a:p>
            <a:pPr algn="just">
              <a:lnSpc>
                <a:spcPts val="5600"/>
              </a:lnSpc>
            </a:pPr>
            <a:endParaRPr lang="en-US" sz="3500">
              <a:solidFill>
                <a:srgbClr val="0E0055"/>
              </a:solidFill>
              <a:latin typeface="Blogger"/>
              <a:ea typeface="Blogger"/>
              <a:cs typeface="Blogger"/>
              <a:sym typeface="Blogger"/>
            </a:endParaRPr>
          </a:p>
          <a:p>
            <a:pPr algn="just">
              <a:lnSpc>
                <a:spcPts val="5600"/>
              </a:lnSpc>
            </a:pPr>
            <a:r>
              <a:rPr lang="en-US" sz="3500">
                <a:solidFill>
                  <a:srgbClr val="0E0055"/>
                </a:solidFill>
                <a:latin typeface="Blogger"/>
                <a:ea typeface="Blogger"/>
                <a:cs typeface="Blogger"/>
                <a:sym typeface="Blogger"/>
              </a:rPr>
              <a:t>The Reserve Bank of India (“</a:t>
            </a:r>
            <a:r>
              <a:rPr lang="en-US" sz="3500">
                <a:solidFill>
                  <a:srgbClr val="0E0055"/>
                </a:solidFill>
                <a:latin typeface="Blogger Bold"/>
                <a:ea typeface="Blogger Bold"/>
                <a:cs typeface="Blogger Bold"/>
                <a:sym typeface="Blogger Bold"/>
              </a:rPr>
              <a:t>RBI</a:t>
            </a:r>
            <a:r>
              <a:rPr lang="en-US" sz="3500">
                <a:solidFill>
                  <a:srgbClr val="0E0055"/>
                </a:solidFill>
                <a:latin typeface="Blogger"/>
                <a:ea typeface="Blogger"/>
                <a:cs typeface="Blogger"/>
                <a:sym typeface="Blogger"/>
              </a:rPr>
              <a:t>”) has periodically issued several circulars to banks and financial institutions, consolidating guidelines on wilful defaulters into a comprehensive Master Circular dated 1st July, 2014 (as updated on 7th July 2015) and the draft circular on Wilful Defaulters issued in September 2023.</a:t>
            </a:r>
          </a:p>
        </p:txBody>
      </p:sp>
      <p:sp>
        <p:nvSpPr>
          <p:cNvPr id="3" name="TextBox 3"/>
          <p:cNvSpPr txBox="1"/>
          <p:nvPr/>
        </p:nvSpPr>
        <p:spPr>
          <a:xfrm>
            <a:off x="2553980" y="904875"/>
            <a:ext cx="13180039" cy="1184275"/>
          </a:xfrm>
          <a:prstGeom prst="rect">
            <a:avLst/>
          </a:prstGeom>
        </p:spPr>
        <p:txBody>
          <a:bodyPr lIns="0" tIns="0" rIns="0" bIns="0" rtlCol="0" anchor="t">
            <a:spAutoFit/>
          </a:bodyPr>
          <a:lstStyle/>
          <a:p>
            <a:pPr algn="ctr">
              <a:lnSpc>
                <a:spcPts val="9799"/>
              </a:lnSpc>
            </a:pPr>
            <a:r>
              <a:rPr lang="en-US" sz="6999">
                <a:solidFill>
                  <a:srgbClr val="0E0055"/>
                </a:solidFill>
                <a:latin typeface="PT Sans Bold"/>
                <a:ea typeface="PT Sans Bold"/>
                <a:cs typeface="PT Sans Bold"/>
                <a:sym typeface="PT Sans Bold"/>
              </a:rPr>
              <a:t>WILFUL DEFAULTERS</a:t>
            </a:r>
          </a:p>
        </p:txBody>
      </p:sp>
      <p:pic>
        <p:nvPicPr>
          <p:cNvPr id="4" name="Picture 4" descr="Mini Logo">
            <a:extLst>
              <a:ext uri="{FF2B5EF4-FFF2-40B4-BE49-F238E27FC236}">
                <a16:creationId xmlns:a16="http://schemas.microsoft.com/office/drawing/2014/main" id="{C79A98CD-AC85-3724-F411-EA4E853198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07975"/>
            <a:ext cx="16103709" cy="1177925"/>
          </a:xfrm>
          <a:prstGeom prst="rect">
            <a:avLst/>
          </a:prstGeom>
        </p:spPr>
        <p:txBody>
          <a:bodyPr lIns="0" tIns="0" rIns="0" bIns="0" rtlCol="0" anchor="t">
            <a:spAutoFit/>
          </a:bodyPr>
          <a:lstStyle/>
          <a:p>
            <a:pPr algn="ctr">
              <a:lnSpc>
                <a:spcPts val="9100"/>
              </a:lnSpc>
            </a:pPr>
            <a:r>
              <a:rPr lang="en-US" sz="6500">
                <a:solidFill>
                  <a:srgbClr val="0E0055"/>
                </a:solidFill>
                <a:latin typeface="Blogger Bold"/>
                <a:ea typeface="Blogger Bold"/>
                <a:cs typeface="Blogger Bold"/>
                <a:sym typeface="Blogger Bold"/>
              </a:rPr>
              <a:t>IMPORTANT CASE LAW</a:t>
            </a:r>
          </a:p>
        </p:txBody>
      </p:sp>
      <p:sp>
        <p:nvSpPr>
          <p:cNvPr id="3" name="TextBox 3"/>
          <p:cNvSpPr txBox="1"/>
          <p:nvPr/>
        </p:nvSpPr>
        <p:spPr>
          <a:xfrm>
            <a:off x="1998309" y="1606725"/>
            <a:ext cx="15260991" cy="1422400"/>
          </a:xfrm>
          <a:prstGeom prst="rect">
            <a:avLst/>
          </a:prstGeom>
        </p:spPr>
        <p:txBody>
          <a:bodyPr lIns="0" tIns="0" rIns="0" bIns="0" rtlCol="0" anchor="t">
            <a:spAutoFit/>
          </a:bodyPr>
          <a:lstStyle/>
          <a:p>
            <a:pPr algn="l">
              <a:lnSpc>
                <a:spcPts val="5599"/>
              </a:lnSpc>
            </a:pPr>
            <a:r>
              <a:rPr lang="en-US" sz="3999" u="sng">
                <a:solidFill>
                  <a:srgbClr val="0E0055"/>
                </a:solidFill>
                <a:latin typeface="Blogger Bold Italics"/>
                <a:ea typeface="Blogger Bold Italics"/>
                <a:cs typeface="Blogger Bold Italics"/>
                <a:sym typeface="Blogger Bold Italics"/>
              </a:rPr>
              <a:t>Viraj Chetan Shah v. Union of India &amp; Anr and Connected Matters (W.P. No. 719 of 2020 before the Hon’ble Bombay High Court)</a:t>
            </a:r>
          </a:p>
        </p:txBody>
      </p:sp>
      <p:sp>
        <p:nvSpPr>
          <p:cNvPr id="4" name="TextBox 4"/>
          <p:cNvSpPr txBox="1"/>
          <p:nvPr/>
        </p:nvSpPr>
        <p:spPr>
          <a:xfrm>
            <a:off x="1998309" y="3407694"/>
            <a:ext cx="14726361" cy="5850606"/>
          </a:xfrm>
          <a:prstGeom prst="rect">
            <a:avLst/>
          </a:prstGeom>
        </p:spPr>
        <p:txBody>
          <a:bodyPr lIns="0" tIns="0" rIns="0" bIns="0" rtlCol="0" anchor="t">
            <a:spAutoFit/>
          </a:bodyPr>
          <a:lstStyle/>
          <a:p>
            <a:pPr algn="just">
              <a:lnSpc>
                <a:spcPts val="5125"/>
              </a:lnSpc>
            </a:pPr>
            <a:r>
              <a:rPr lang="en-US" sz="3661">
                <a:solidFill>
                  <a:srgbClr val="0E0055"/>
                </a:solidFill>
                <a:latin typeface="Blogger Light"/>
                <a:ea typeface="Blogger Light"/>
                <a:cs typeface="Blogger Light"/>
                <a:sym typeface="Blogger Light"/>
              </a:rPr>
              <a:t>All the LOCs issued at the instance of Public Sector Banks are quashed and set aside;</a:t>
            </a:r>
          </a:p>
          <a:p>
            <a:pPr algn="just">
              <a:lnSpc>
                <a:spcPts val="5125"/>
              </a:lnSpc>
            </a:pPr>
            <a:endParaRPr lang="en-US" sz="3661">
              <a:solidFill>
                <a:srgbClr val="0E0055"/>
              </a:solidFill>
              <a:latin typeface="Blogger Light"/>
              <a:ea typeface="Blogger Light"/>
              <a:cs typeface="Blogger Light"/>
              <a:sym typeface="Blogger Light"/>
            </a:endParaRPr>
          </a:p>
          <a:p>
            <a:pPr algn="just">
              <a:lnSpc>
                <a:spcPts val="5125"/>
              </a:lnSpc>
            </a:pPr>
            <a:r>
              <a:rPr lang="en-US" sz="3661">
                <a:solidFill>
                  <a:srgbClr val="0E0055"/>
                </a:solidFill>
                <a:latin typeface="Blogger Light"/>
                <a:ea typeface="Blogger Light"/>
                <a:cs typeface="Blogger Light"/>
                <a:sym typeface="Blogger Light"/>
              </a:rPr>
              <a:t>The Bureau of Immigration is also directed to refrain from acting upon any LOCs issued by any Public Sector Undertaking Banks;</a:t>
            </a:r>
          </a:p>
          <a:p>
            <a:pPr algn="just">
              <a:lnSpc>
                <a:spcPts val="5125"/>
              </a:lnSpc>
            </a:pPr>
            <a:endParaRPr lang="en-US" sz="3661">
              <a:solidFill>
                <a:srgbClr val="0E0055"/>
              </a:solidFill>
              <a:latin typeface="Blogger Light"/>
              <a:ea typeface="Blogger Light"/>
              <a:cs typeface="Blogger Light"/>
              <a:sym typeface="Blogger Light"/>
            </a:endParaRPr>
          </a:p>
          <a:p>
            <a:pPr algn="just">
              <a:lnSpc>
                <a:spcPts val="5125"/>
              </a:lnSpc>
            </a:pPr>
            <a:r>
              <a:rPr lang="en-US" sz="3661">
                <a:solidFill>
                  <a:srgbClr val="0E0055"/>
                </a:solidFill>
                <a:latin typeface="Blogger Light"/>
                <a:ea typeface="Blogger Light"/>
                <a:cs typeface="Blogger Light"/>
                <a:sym typeface="Blogger Light"/>
              </a:rPr>
              <a:t>The banks are at liberty to apply to any court or tribunal under applicable law for an order against a person indebted, restraining such person from traveling overseas. However, LOCs were not to continue against such persons.</a:t>
            </a:r>
          </a:p>
        </p:txBody>
      </p:sp>
      <p:pic>
        <p:nvPicPr>
          <p:cNvPr id="5" name="Picture 4" descr="Mini Logo">
            <a:extLst>
              <a:ext uri="{FF2B5EF4-FFF2-40B4-BE49-F238E27FC236}">
                <a16:creationId xmlns:a16="http://schemas.microsoft.com/office/drawing/2014/main" id="{D1DC861F-5B95-0D36-DF09-7E6868D7C6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018442" y="2984371"/>
            <a:ext cx="14891010" cy="1882775"/>
          </a:xfrm>
          <a:prstGeom prst="rect">
            <a:avLst/>
          </a:prstGeom>
        </p:spPr>
        <p:txBody>
          <a:bodyPr lIns="0" tIns="0" rIns="0" bIns="0" rtlCol="0" anchor="t">
            <a:spAutoFit/>
          </a:bodyPr>
          <a:lstStyle/>
          <a:p>
            <a:pPr algn="l">
              <a:lnSpc>
                <a:spcPts val="4900"/>
              </a:lnSpc>
            </a:pPr>
            <a:r>
              <a:rPr lang="en-US" sz="3500">
                <a:solidFill>
                  <a:srgbClr val="0E0055"/>
                </a:solidFill>
                <a:latin typeface="Blogger"/>
                <a:ea typeface="Blogger"/>
                <a:cs typeface="Blogger"/>
                <a:sym typeface="Blogger"/>
              </a:rPr>
              <a:t>Banks have the authority to identify and classify borrowers as wilful defaulters based on specific criteria such as intentional defaults or diversion / siphoning of funds. </a:t>
            </a:r>
          </a:p>
        </p:txBody>
      </p:sp>
      <p:sp>
        <p:nvSpPr>
          <p:cNvPr id="3" name="TextBox 3"/>
          <p:cNvSpPr txBox="1"/>
          <p:nvPr/>
        </p:nvSpPr>
        <p:spPr>
          <a:xfrm>
            <a:off x="2553980" y="1011428"/>
            <a:ext cx="13180039" cy="1325244"/>
          </a:xfrm>
          <a:prstGeom prst="rect">
            <a:avLst/>
          </a:prstGeom>
        </p:spPr>
        <p:txBody>
          <a:bodyPr lIns="0" tIns="0" rIns="0" bIns="0" rtlCol="0" anchor="t">
            <a:spAutoFit/>
          </a:bodyPr>
          <a:lstStyle/>
          <a:p>
            <a:pPr algn="ctr">
              <a:lnSpc>
                <a:spcPts val="5180"/>
              </a:lnSpc>
            </a:pPr>
            <a:r>
              <a:rPr lang="en-US" sz="3700">
                <a:solidFill>
                  <a:srgbClr val="0E0055"/>
                </a:solidFill>
                <a:latin typeface="Blogger Bold"/>
                <a:ea typeface="Blogger Bold"/>
                <a:cs typeface="Blogger Bold"/>
                <a:sym typeface="Blogger Bold"/>
              </a:rPr>
              <a:t>MASTER CIRCULAR ON WD ISSUED BY RBI DATED 1ST JULY, 2014 (UPDATED ON 7TH JULY, 2015)</a:t>
            </a:r>
          </a:p>
        </p:txBody>
      </p:sp>
      <p:sp>
        <p:nvSpPr>
          <p:cNvPr id="4" name="TextBox 4"/>
          <p:cNvSpPr txBox="1"/>
          <p:nvPr/>
        </p:nvSpPr>
        <p:spPr>
          <a:xfrm>
            <a:off x="2553980" y="5400546"/>
            <a:ext cx="13180039" cy="1325244"/>
          </a:xfrm>
          <a:prstGeom prst="rect">
            <a:avLst/>
          </a:prstGeom>
        </p:spPr>
        <p:txBody>
          <a:bodyPr lIns="0" tIns="0" rIns="0" bIns="0" rtlCol="0" anchor="t">
            <a:spAutoFit/>
          </a:bodyPr>
          <a:lstStyle/>
          <a:p>
            <a:pPr algn="ctr">
              <a:lnSpc>
                <a:spcPts val="5180"/>
              </a:lnSpc>
            </a:pPr>
            <a:r>
              <a:rPr lang="en-US" sz="3700">
                <a:solidFill>
                  <a:srgbClr val="0E0055"/>
                </a:solidFill>
                <a:latin typeface="Blogger Bold"/>
                <a:ea typeface="Blogger Bold"/>
                <a:cs typeface="Blogger Bold"/>
                <a:sym typeface="Blogger Bold"/>
              </a:rPr>
              <a:t>DRAFT MASTER CIRCULAR ON WD ISSUED BY RBI DATED 21ST SEPTEMBER, 2023 </a:t>
            </a:r>
          </a:p>
        </p:txBody>
      </p:sp>
      <p:sp>
        <p:nvSpPr>
          <p:cNvPr id="5" name="TextBox 5"/>
          <p:cNvSpPr txBox="1"/>
          <p:nvPr/>
        </p:nvSpPr>
        <p:spPr>
          <a:xfrm>
            <a:off x="1698495" y="7375525"/>
            <a:ext cx="14891010" cy="1882775"/>
          </a:xfrm>
          <a:prstGeom prst="rect">
            <a:avLst/>
          </a:prstGeom>
        </p:spPr>
        <p:txBody>
          <a:bodyPr lIns="0" tIns="0" rIns="0" bIns="0" rtlCol="0" anchor="t">
            <a:spAutoFit/>
          </a:bodyPr>
          <a:lstStyle/>
          <a:p>
            <a:pPr algn="l">
              <a:lnSpc>
                <a:spcPts val="4900"/>
              </a:lnSpc>
            </a:pPr>
            <a:r>
              <a:rPr lang="en-US" sz="3500">
                <a:solidFill>
                  <a:srgbClr val="0E0055"/>
                </a:solidFill>
                <a:latin typeface="Blogger"/>
                <a:ea typeface="Blogger"/>
                <a:cs typeface="Blogger"/>
                <a:sym typeface="Blogger"/>
              </a:rPr>
              <a:t>After considering the various orders passed by the Hon’ble Courts, a revised circular has been published by the RBI to ensure a more transparent procedure, while conforming with the principles of natural justice.</a:t>
            </a:r>
          </a:p>
        </p:txBody>
      </p:sp>
      <p:pic>
        <p:nvPicPr>
          <p:cNvPr id="6" name="Picture 4" descr="Mini Logo">
            <a:extLst>
              <a:ext uri="{FF2B5EF4-FFF2-40B4-BE49-F238E27FC236}">
                <a16:creationId xmlns:a16="http://schemas.microsoft.com/office/drawing/2014/main" id="{E4D63C2E-8923-079C-07D4-F8C2207B2C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02646" y="636545"/>
            <a:ext cx="17885354" cy="1619250"/>
          </a:xfrm>
          <a:prstGeom prst="rect">
            <a:avLst/>
          </a:prstGeom>
        </p:spPr>
        <p:txBody>
          <a:bodyPr lIns="0" tIns="0" rIns="0" bIns="0" rtlCol="0" anchor="t">
            <a:spAutoFit/>
          </a:bodyPr>
          <a:lstStyle/>
          <a:p>
            <a:pPr algn="ctr">
              <a:lnSpc>
                <a:spcPts val="6299"/>
              </a:lnSpc>
            </a:pPr>
            <a:r>
              <a:rPr lang="en-US" sz="4500">
                <a:solidFill>
                  <a:srgbClr val="0E0055"/>
                </a:solidFill>
                <a:latin typeface="Blogger Bold"/>
                <a:ea typeface="Blogger Bold"/>
                <a:cs typeface="Blogger Bold"/>
                <a:sym typeface="Blogger Bold"/>
              </a:rPr>
              <a:t>MECHANISM FOR IDENTIFICATION OF WILFUL </a:t>
            </a:r>
          </a:p>
          <a:p>
            <a:pPr algn="ctr">
              <a:lnSpc>
                <a:spcPts val="6299"/>
              </a:lnSpc>
            </a:pPr>
            <a:r>
              <a:rPr lang="en-US" sz="4500">
                <a:solidFill>
                  <a:srgbClr val="0E0055"/>
                </a:solidFill>
                <a:latin typeface="Blogger Bold"/>
                <a:ea typeface="Blogger Bold"/>
                <a:cs typeface="Blogger Bold"/>
                <a:sym typeface="Blogger Bold"/>
              </a:rPr>
              <a:t>DEFAULTERS, 2015</a:t>
            </a:r>
          </a:p>
        </p:txBody>
      </p:sp>
      <p:graphicFrame>
        <p:nvGraphicFramePr>
          <p:cNvPr id="3" name="Table 3"/>
          <p:cNvGraphicFramePr>
            <a:graphicFrameLocks noGrp="1"/>
          </p:cNvGraphicFramePr>
          <p:nvPr>
            <p:extLst>
              <p:ext uri="{D42A27DB-BD31-4B8C-83A1-F6EECF244321}">
                <p14:modId xmlns:p14="http://schemas.microsoft.com/office/powerpoint/2010/main" val="1456899811"/>
              </p:ext>
            </p:extLst>
          </p:nvPr>
        </p:nvGraphicFramePr>
        <p:xfrm>
          <a:off x="756569" y="2551953"/>
          <a:ext cx="16774861" cy="6477748"/>
        </p:xfrm>
        <a:graphic>
          <a:graphicData uri="http://schemas.openxmlformats.org/drawingml/2006/table">
            <a:tbl>
              <a:tblPr/>
              <a:tblGrid>
                <a:gridCol w="2738245">
                  <a:extLst>
                    <a:ext uri="{9D8B030D-6E8A-4147-A177-3AD203B41FA5}">
                      <a16:colId xmlns:a16="http://schemas.microsoft.com/office/drawing/2014/main" val="20000"/>
                    </a:ext>
                  </a:extLst>
                </a:gridCol>
                <a:gridCol w="14036616">
                  <a:extLst>
                    <a:ext uri="{9D8B030D-6E8A-4147-A177-3AD203B41FA5}">
                      <a16:colId xmlns:a16="http://schemas.microsoft.com/office/drawing/2014/main" val="20001"/>
                    </a:ext>
                  </a:extLst>
                </a:gridCol>
              </a:tblGrid>
              <a:tr h="2174647">
                <a:tc>
                  <a:txBody>
                    <a:bodyPr/>
                    <a:lstStyle/>
                    <a:p>
                      <a:pPr algn="ctr">
                        <a:lnSpc>
                          <a:spcPts val="4059"/>
                        </a:lnSpc>
                        <a:defRPr/>
                      </a:pPr>
                      <a:r>
                        <a:rPr lang="en-US" sz="2899">
                          <a:solidFill>
                            <a:srgbClr val="0E0055"/>
                          </a:solidFill>
                          <a:latin typeface="Blogger Bold"/>
                          <a:ea typeface="Blogger Bold"/>
                          <a:cs typeface="Blogger Bold"/>
                          <a:sym typeface="Blogger Bold"/>
                        </a:rPr>
                        <a:t>Formation of Committees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4059"/>
                        </a:lnSpc>
                        <a:defRPr/>
                      </a:pPr>
                      <a:r>
                        <a:rPr lang="en-US" sz="2899">
                          <a:solidFill>
                            <a:srgbClr val="0E0055"/>
                          </a:solidFill>
                          <a:latin typeface="Blogger"/>
                          <a:ea typeface="Blogger"/>
                          <a:cs typeface="Blogger"/>
                          <a:sym typeface="Blogger"/>
                        </a:rPr>
                        <a:t>A Committee is set up, this committee examines evidence to determine if a wilful default has occurred by the borrowing company/individual and, in the case of a company, its promoter/whole-time director.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348801">
                <a:tc>
                  <a:txBody>
                    <a:bodyPr/>
                    <a:lstStyle/>
                    <a:p>
                      <a:pPr algn="ctr">
                        <a:lnSpc>
                          <a:spcPts val="4060"/>
                        </a:lnSpc>
                        <a:defRPr/>
                      </a:pPr>
                      <a:r>
                        <a:rPr lang="en-US" sz="2900">
                          <a:solidFill>
                            <a:srgbClr val="0E0055"/>
                          </a:solidFill>
                          <a:latin typeface="Blogger Bold"/>
                          <a:ea typeface="Blogger Bold"/>
                          <a:cs typeface="Blogger Bold"/>
                          <a:sym typeface="Blogger Bold"/>
                        </a:rPr>
                        <a:t>Show Cause Notice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just">
                        <a:lnSpc>
                          <a:spcPts val="4060"/>
                        </a:lnSpc>
                        <a:defRPr/>
                      </a:pPr>
                      <a:r>
                        <a:rPr lang="en-US" sz="2900">
                          <a:solidFill>
                            <a:srgbClr val="0E0055"/>
                          </a:solidFill>
                          <a:latin typeface="Blogger"/>
                          <a:ea typeface="Blogger"/>
                          <a:cs typeface="Blogger"/>
                          <a:sym typeface="Blogger"/>
                        </a:rPr>
                        <a:t>If the committee concludes that a wilful default has indeed occurred, it issues a Show Cause Notice to the borrower and the promoter / whole-time director / guarantor(s), if any. Such person is directed to issue its response / submissions to the Show Cause Notice, if any.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954300">
                <a:tc>
                  <a:txBody>
                    <a:bodyPr/>
                    <a:lstStyle/>
                    <a:p>
                      <a:pPr algn="ctr">
                        <a:lnSpc>
                          <a:spcPts val="4060"/>
                        </a:lnSpc>
                        <a:defRPr/>
                      </a:pPr>
                      <a:r>
                        <a:rPr lang="en-US" sz="2900">
                          <a:solidFill>
                            <a:srgbClr val="0E0055"/>
                          </a:solidFill>
                          <a:latin typeface="Blogger Bold"/>
                          <a:ea typeface="Blogger Bold"/>
                          <a:cs typeface="Blogger Bold"/>
                          <a:sym typeface="Blogger Bold"/>
                        </a:rPr>
                        <a:t>Opportunity for Hearing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4060"/>
                        </a:lnSpc>
                        <a:defRPr/>
                      </a:pPr>
                      <a:r>
                        <a:rPr lang="en-US" sz="2900" dirty="0">
                          <a:solidFill>
                            <a:srgbClr val="0E0055"/>
                          </a:solidFill>
                          <a:latin typeface="Blogger"/>
                          <a:ea typeface="Blogger"/>
                          <a:cs typeface="Blogger"/>
                          <a:sym typeface="Blogger"/>
                        </a:rPr>
                        <a:t>The committee provides an opportunity for a personal hearing, to the borrower, if deemed necessary based on the submissions received.</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pic>
        <p:nvPicPr>
          <p:cNvPr id="5" name="Picture 4" descr="Mini Logo">
            <a:extLst>
              <a:ext uri="{FF2B5EF4-FFF2-40B4-BE49-F238E27FC236}">
                <a16:creationId xmlns:a16="http://schemas.microsoft.com/office/drawing/2014/main" id="{1D6E70AF-536E-D1BF-6BBE-34E46013ED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3295662593"/>
              </p:ext>
            </p:extLst>
          </p:nvPr>
        </p:nvGraphicFramePr>
        <p:xfrm>
          <a:off x="756569" y="2699487"/>
          <a:ext cx="16774862" cy="6177813"/>
        </p:xfrm>
        <a:graphic>
          <a:graphicData uri="http://schemas.openxmlformats.org/drawingml/2006/table">
            <a:tbl>
              <a:tblPr/>
              <a:tblGrid>
                <a:gridCol w="2596231">
                  <a:extLst>
                    <a:ext uri="{9D8B030D-6E8A-4147-A177-3AD203B41FA5}">
                      <a16:colId xmlns:a16="http://schemas.microsoft.com/office/drawing/2014/main" val="20000"/>
                    </a:ext>
                  </a:extLst>
                </a:gridCol>
                <a:gridCol w="14178631">
                  <a:extLst>
                    <a:ext uri="{9D8B030D-6E8A-4147-A177-3AD203B41FA5}">
                      <a16:colId xmlns:a16="http://schemas.microsoft.com/office/drawing/2014/main" val="20001"/>
                    </a:ext>
                  </a:extLst>
                </a:gridCol>
              </a:tblGrid>
              <a:tr h="2223385">
                <a:tc>
                  <a:txBody>
                    <a:bodyPr/>
                    <a:lstStyle/>
                    <a:p>
                      <a:pPr algn="ctr">
                        <a:lnSpc>
                          <a:spcPts val="4059"/>
                        </a:lnSpc>
                        <a:defRPr/>
                      </a:pPr>
                      <a:r>
                        <a:rPr lang="en-US" sz="2899">
                          <a:solidFill>
                            <a:srgbClr val="0E0055"/>
                          </a:solidFill>
                          <a:latin typeface="Blogger Bold"/>
                          <a:ea typeface="Blogger Bold"/>
                          <a:cs typeface="Blogger Bold"/>
                          <a:sym typeface="Blogger Bold"/>
                        </a:rPr>
                        <a:t>Identification by the Committee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4059"/>
                        </a:lnSpc>
                        <a:defRPr/>
                      </a:pPr>
                      <a:r>
                        <a:rPr lang="en-US" sz="2899" dirty="0">
                          <a:solidFill>
                            <a:srgbClr val="0E0055"/>
                          </a:solidFill>
                          <a:latin typeface="Blogger"/>
                          <a:ea typeface="Blogger"/>
                          <a:cs typeface="Blogger"/>
                          <a:sym typeface="Blogger"/>
                        </a:rPr>
                        <a:t>After considering the submissions and conducting any necessary hearings, the committee issues an order, identifying such person as a </a:t>
                      </a:r>
                      <a:r>
                        <a:rPr lang="en-US" sz="2899" dirty="0" err="1">
                          <a:solidFill>
                            <a:srgbClr val="0E0055"/>
                          </a:solidFill>
                          <a:latin typeface="Blogger"/>
                          <a:ea typeface="Blogger"/>
                          <a:cs typeface="Blogger"/>
                          <a:sym typeface="Blogger"/>
                        </a:rPr>
                        <a:t>Wilful</a:t>
                      </a:r>
                      <a:r>
                        <a:rPr lang="en-US" sz="2899" dirty="0">
                          <a:solidFill>
                            <a:srgbClr val="0E0055"/>
                          </a:solidFill>
                          <a:latin typeface="Blogger"/>
                          <a:ea typeface="Blogger"/>
                          <a:cs typeface="Blogger"/>
                          <a:sym typeface="Blogger"/>
                        </a:rPr>
                        <a:t> Defaulter, or dismissing the proceedings. The order passed is issued to the borrower for its representation on the same.</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019645">
                <a:tc>
                  <a:txBody>
                    <a:bodyPr/>
                    <a:lstStyle/>
                    <a:p>
                      <a:pPr algn="ctr">
                        <a:lnSpc>
                          <a:spcPts val="4060"/>
                        </a:lnSpc>
                        <a:defRPr/>
                      </a:pPr>
                      <a:r>
                        <a:rPr lang="en-US" sz="2900">
                          <a:solidFill>
                            <a:srgbClr val="0E0055"/>
                          </a:solidFill>
                          <a:latin typeface="Blogger Bold"/>
                          <a:ea typeface="Blogger Bold"/>
                          <a:cs typeface="Blogger Bold"/>
                          <a:sym typeface="Blogger Bold"/>
                        </a:rPr>
                        <a:t>Review by Review Committee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just">
                        <a:lnSpc>
                          <a:spcPts val="4060"/>
                        </a:lnSpc>
                        <a:defRPr/>
                      </a:pPr>
                      <a:r>
                        <a:rPr lang="en-US" sz="2900">
                          <a:solidFill>
                            <a:srgbClr val="0E0055"/>
                          </a:solidFill>
                          <a:latin typeface="Blogger"/>
                          <a:ea typeface="Blogger"/>
                          <a:cs typeface="Blogger"/>
                          <a:sym typeface="Blogger"/>
                        </a:rPr>
                        <a:t>The order issued by the identification committee, along with the borrower’s representation, if any, is then forwarded to the review committee. This review committee is headed by the Chairman / CEO and MD and includes two independent directors of the bank.</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934783">
                <a:tc>
                  <a:txBody>
                    <a:bodyPr/>
                    <a:lstStyle/>
                    <a:p>
                      <a:pPr algn="ctr">
                        <a:lnSpc>
                          <a:spcPts val="4060"/>
                        </a:lnSpc>
                        <a:defRPr/>
                      </a:pPr>
                      <a:r>
                        <a:rPr lang="en-US" sz="2900">
                          <a:solidFill>
                            <a:srgbClr val="0E0055"/>
                          </a:solidFill>
                          <a:latin typeface="Blogger Bold"/>
                          <a:ea typeface="Blogger Bold"/>
                          <a:cs typeface="Blogger Bold"/>
                          <a:sym typeface="Blogger Bold"/>
                        </a:rPr>
                        <a:t>Final Confirmation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4060"/>
                        </a:lnSpc>
                        <a:defRPr/>
                      </a:pPr>
                      <a:r>
                        <a:rPr lang="en-US" sz="2900" dirty="0">
                          <a:solidFill>
                            <a:srgbClr val="0E0055"/>
                          </a:solidFill>
                          <a:latin typeface="Blogger"/>
                          <a:ea typeface="Blogger"/>
                          <a:cs typeface="Blogger"/>
                          <a:sym typeface="Blogger"/>
                        </a:rPr>
                        <a:t>The order of </a:t>
                      </a:r>
                      <a:r>
                        <a:rPr lang="en-US" sz="2900" dirty="0" err="1">
                          <a:solidFill>
                            <a:srgbClr val="0E0055"/>
                          </a:solidFill>
                          <a:latin typeface="Blogger"/>
                          <a:ea typeface="Blogger"/>
                          <a:cs typeface="Blogger"/>
                          <a:sym typeface="Blogger"/>
                        </a:rPr>
                        <a:t>wilful</a:t>
                      </a:r>
                      <a:r>
                        <a:rPr lang="en-US" sz="2900" dirty="0">
                          <a:solidFill>
                            <a:srgbClr val="0E0055"/>
                          </a:solidFill>
                          <a:latin typeface="Blogger"/>
                          <a:ea typeface="Blogger"/>
                          <a:cs typeface="Blogger"/>
                          <a:sym typeface="Blogger"/>
                        </a:rPr>
                        <a:t> default becomes final only after it is confirmed by the review committee, after due consideration on the representation received on the identification committee’s order.</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 name="TextBox 3"/>
          <p:cNvSpPr txBox="1"/>
          <p:nvPr/>
        </p:nvSpPr>
        <p:spPr>
          <a:xfrm>
            <a:off x="402646" y="636545"/>
            <a:ext cx="17885354" cy="1619250"/>
          </a:xfrm>
          <a:prstGeom prst="rect">
            <a:avLst/>
          </a:prstGeom>
        </p:spPr>
        <p:txBody>
          <a:bodyPr lIns="0" tIns="0" rIns="0" bIns="0" rtlCol="0" anchor="t">
            <a:spAutoFit/>
          </a:bodyPr>
          <a:lstStyle/>
          <a:p>
            <a:pPr algn="ctr">
              <a:lnSpc>
                <a:spcPts val="6299"/>
              </a:lnSpc>
            </a:pPr>
            <a:r>
              <a:rPr lang="en-US" sz="4500">
                <a:solidFill>
                  <a:srgbClr val="0E0055"/>
                </a:solidFill>
                <a:latin typeface="Blogger Bold"/>
                <a:ea typeface="Blogger Bold"/>
                <a:cs typeface="Blogger Bold"/>
                <a:sym typeface="Blogger Bold"/>
              </a:rPr>
              <a:t>MECHANISM FOR IDENTIFICATION OF WILFUL </a:t>
            </a:r>
          </a:p>
          <a:p>
            <a:pPr algn="ctr">
              <a:lnSpc>
                <a:spcPts val="6299"/>
              </a:lnSpc>
            </a:pPr>
            <a:r>
              <a:rPr lang="en-US" sz="4500">
                <a:solidFill>
                  <a:srgbClr val="0E0055"/>
                </a:solidFill>
                <a:latin typeface="Blogger Bold"/>
                <a:ea typeface="Blogger Bold"/>
                <a:cs typeface="Blogger Bold"/>
                <a:sym typeface="Blogger Bold"/>
              </a:rPr>
              <a:t>DEFAULTERS, 2015</a:t>
            </a:r>
          </a:p>
        </p:txBody>
      </p:sp>
      <p:pic>
        <p:nvPicPr>
          <p:cNvPr id="4" name="Picture 4" descr="Mini Logo">
            <a:extLst>
              <a:ext uri="{FF2B5EF4-FFF2-40B4-BE49-F238E27FC236}">
                <a16:creationId xmlns:a16="http://schemas.microsoft.com/office/drawing/2014/main" id="{AF242BC2-B265-F51A-468F-5D8E578ED3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27362" y="0"/>
            <a:ext cx="937061" cy="10287000"/>
            <a:chOff x="0" y="0"/>
            <a:chExt cx="246798" cy="2709333"/>
          </a:xfrm>
        </p:grpSpPr>
        <p:sp>
          <p:nvSpPr>
            <p:cNvPr id="3" name="Freeform 3"/>
            <p:cNvSpPr/>
            <p:nvPr/>
          </p:nvSpPr>
          <p:spPr>
            <a:xfrm>
              <a:off x="0" y="0"/>
              <a:ext cx="246798" cy="2709333"/>
            </a:xfrm>
            <a:custGeom>
              <a:avLst/>
              <a:gdLst/>
              <a:ahLst/>
              <a:cxnLst/>
              <a:rect l="l" t="t" r="r" b="b"/>
              <a:pathLst>
                <a:path w="246798" h="2709333">
                  <a:moveTo>
                    <a:pt x="0" y="0"/>
                  </a:moveTo>
                  <a:lnTo>
                    <a:pt x="246798" y="0"/>
                  </a:lnTo>
                  <a:lnTo>
                    <a:pt x="246798" y="2709333"/>
                  </a:lnTo>
                  <a:lnTo>
                    <a:pt x="0" y="2709333"/>
                  </a:lnTo>
                  <a:close/>
                </a:path>
              </a:pathLst>
            </a:custGeom>
            <a:solidFill>
              <a:srgbClr val="FFFFFF"/>
            </a:solidFill>
          </p:spPr>
        </p:sp>
        <p:sp>
          <p:nvSpPr>
            <p:cNvPr id="4" name="TextBox 4"/>
            <p:cNvSpPr txBox="1"/>
            <p:nvPr/>
          </p:nvSpPr>
          <p:spPr>
            <a:xfrm>
              <a:off x="0" y="-57150"/>
              <a:ext cx="246798" cy="2766483"/>
            </a:xfrm>
            <a:prstGeom prst="rect">
              <a:avLst/>
            </a:prstGeom>
          </p:spPr>
          <p:txBody>
            <a:bodyPr lIns="50800" tIns="50800" rIns="50800" bIns="50800" rtlCol="0" anchor="ctr"/>
            <a:lstStyle/>
            <a:p>
              <a:pPr algn="ctr">
                <a:lnSpc>
                  <a:spcPts val="2659"/>
                </a:lnSpc>
              </a:pPr>
              <a:endParaRPr/>
            </a:p>
          </p:txBody>
        </p:sp>
      </p:grpSp>
      <p:graphicFrame>
        <p:nvGraphicFramePr>
          <p:cNvPr id="7" name="Table 7"/>
          <p:cNvGraphicFramePr>
            <a:graphicFrameLocks noGrp="1"/>
          </p:cNvGraphicFramePr>
          <p:nvPr/>
        </p:nvGraphicFramePr>
        <p:xfrm>
          <a:off x="1213934" y="3060961"/>
          <a:ext cx="15860131" cy="4465713"/>
        </p:xfrm>
        <a:graphic>
          <a:graphicData uri="http://schemas.openxmlformats.org/drawingml/2006/table">
            <a:tbl>
              <a:tblPr/>
              <a:tblGrid>
                <a:gridCol w="3021895">
                  <a:extLst>
                    <a:ext uri="{9D8B030D-6E8A-4147-A177-3AD203B41FA5}">
                      <a16:colId xmlns:a16="http://schemas.microsoft.com/office/drawing/2014/main" val="20000"/>
                    </a:ext>
                  </a:extLst>
                </a:gridCol>
                <a:gridCol w="12838236">
                  <a:extLst>
                    <a:ext uri="{9D8B030D-6E8A-4147-A177-3AD203B41FA5}">
                      <a16:colId xmlns:a16="http://schemas.microsoft.com/office/drawing/2014/main" val="20001"/>
                    </a:ext>
                  </a:extLst>
                </a:gridCol>
              </a:tblGrid>
              <a:tr h="4465713">
                <a:tc>
                  <a:txBody>
                    <a:bodyPr/>
                    <a:lstStyle/>
                    <a:p>
                      <a:pPr algn="ctr">
                        <a:lnSpc>
                          <a:spcPts val="4060"/>
                        </a:lnSpc>
                        <a:defRPr/>
                      </a:pPr>
                      <a:endParaRPr lang="en-US" sz="1100"/>
                    </a:p>
                    <a:p>
                      <a:pPr algn="ctr">
                        <a:lnSpc>
                          <a:spcPts val="4060"/>
                        </a:lnSpc>
                      </a:pPr>
                      <a:r>
                        <a:rPr lang="en-US" sz="2900">
                          <a:solidFill>
                            <a:srgbClr val="0E0055"/>
                          </a:solidFill>
                          <a:latin typeface="Blogger Bold"/>
                          <a:ea typeface="Blogger Bold"/>
                          <a:cs typeface="Blogger Bold"/>
                          <a:sym typeface="Blogger Bold"/>
                        </a:rPr>
                        <a:t>For Non-Promoter/Non-Whole Time Directors</a:t>
                      </a:r>
                    </a:p>
                    <a:p>
                      <a:pPr algn="ctr">
                        <a:lnSpc>
                          <a:spcPts val="4060"/>
                        </a:lnSpc>
                      </a:pPr>
                      <a:r>
                        <a:rPr lang="en-US" sz="2900">
                          <a:solidFill>
                            <a:srgbClr val="0E0055"/>
                          </a:solidFill>
                          <a:latin typeface="Blogger Bold"/>
                          <a:ea typeface="Blogger Bold"/>
                          <a:cs typeface="Blogger Bold"/>
                          <a:sym typeface="Blogger Bold"/>
                        </a:rPr>
                        <a:t>  </a:t>
                      </a:r>
                    </a:p>
                  </a:txBody>
                  <a:tcPr marL="190500" marR="190500" marT="190500" marB="190500" anchor="ctr">
                    <a:lnL w="76200" cap="flat" cmpd="sng" algn="ctr">
                      <a:solidFill>
                        <a:srgbClr val="000000"/>
                      </a:solidFill>
                      <a:prstDash val="solid"/>
                      <a:round/>
                      <a:headEnd type="none" w="med" len="med"/>
                      <a:tailEnd type="none" w="med" len="med"/>
                    </a:lnL>
                    <a:lnR w="76200" cap="flat" cmpd="sng" algn="ctr">
                      <a:solidFill>
                        <a:srgbClr val="000000"/>
                      </a:solidFill>
                      <a:prstDash val="solid"/>
                      <a:round/>
                      <a:headEnd type="none" w="med" len="med"/>
                      <a:tailEnd type="none" w="med" len="med"/>
                    </a:lnR>
                    <a:lnT w="76200" cap="flat" cmpd="sng" algn="ctr">
                      <a:solidFill>
                        <a:srgbClr val="000000"/>
                      </a:solidFill>
                      <a:prstDash val="solid"/>
                      <a:round/>
                      <a:headEnd type="none" w="med" len="med"/>
                      <a:tailEnd type="none" w="med" len="med"/>
                    </a:lnT>
                    <a:lnB w="76200" cap="flat" cmpd="sng" algn="ctr">
                      <a:solidFill>
                        <a:srgbClr val="000000"/>
                      </a:solidFill>
                      <a:prstDash val="solid"/>
                      <a:round/>
                      <a:headEnd type="none" w="med" len="med"/>
                      <a:tailEnd type="none" w="med" len="med"/>
                    </a:lnB>
                  </a:tcPr>
                </a:tc>
                <a:tc>
                  <a:txBody>
                    <a:bodyPr/>
                    <a:lstStyle/>
                    <a:p>
                      <a:pPr algn="l">
                        <a:lnSpc>
                          <a:spcPts val="4060"/>
                        </a:lnSpc>
                        <a:defRPr/>
                      </a:pPr>
                      <a:r>
                        <a:rPr lang="en-US" sz="2900">
                          <a:solidFill>
                            <a:srgbClr val="0E0055"/>
                          </a:solidFill>
                          <a:latin typeface="Blogger"/>
                          <a:ea typeface="Blogger"/>
                          <a:cs typeface="Blogger"/>
                          <a:sym typeface="Blogger"/>
                        </a:rPr>
                        <a:t>For directors who are not promoters or whole-time directors, specific conditions apply:- </a:t>
                      </a:r>
                      <a:endParaRPr lang="en-US" sz="1100"/>
                    </a:p>
                    <a:p>
                      <a:pPr algn="l">
                        <a:lnSpc>
                          <a:spcPts val="4060"/>
                        </a:lnSpc>
                      </a:pPr>
                      <a:r>
                        <a:rPr lang="en-US" sz="2900">
                          <a:solidFill>
                            <a:srgbClr val="0E0055"/>
                          </a:solidFill>
                          <a:latin typeface="Blogger"/>
                          <a:ea typeface="Blogger"/>
                          <a:cs typeface="Blogger"/>
                          <a:sym typeface="Blogger"/>
                        </a:rPr>
                        <a:t>  a.      They may be considered wilful defaulters only if it can be conclusively established that they were aware of the wilful default through board or committee proceedings and did not record their</a:t>
                      </a:r>
                    </a:p>
                    <a:p>
                      <a:pPr algn="l">
                        <a:lnSpc>
                          <a:spcPts val="4060"/>
                        </a:lnSpc>
                      </a:pPr>
                      <a:r>
                        <a:rPr lang="en-US" sz="2900">
                          <a:solidFill>
                            <a:srgbClr val="0E0055"/>
                          </a:solidFill>
                          <a:latin typeface="Blogger"/>
                          <a:ea typeface="Blogger"/>
                          <a:cs typeface="Blogger"/>
                          <a:sym typeface="Blogger"/>
                        </a:rPr>
                        <a:t>  objection;</a:t>
                      </a:r>
                    </a:p>
                    <a:p>
                      <a:pPr algn="l">
                        <a:lnSpc>
                          <a:spcPts val="4060"/>
                        </a:lnSpc>
                      </a:pPr>
                      <a:r>
                        <a:rPr lang="en-US" sz="2900">
                          <a:solidFill>
                            <a:srgbClr val="0E0055"/>
                          </a:solidFill>
                          <a:latin typeface="Blogger"/>
                          <a:ea typeface="Blogger"/>
                          <a:cs typeface="Blogger"/>
                          <a:sym typeface="Blogger"/>
                        </a:rPr>
                        <a:t>  b.     if the default occurred with their consent or connivance.</a:t>
                      </a:r>
                    </a:p>
                  </a:txBody>
                  <a:tcPr marL="190500" marR="190500" marT="190500" marB="190500" anchor="ctr">
                    <a:lnL w="76200" cap="flat" cmpd="sng" algn="ctr">
                      <a:solidFill>
                        <a:srgbClr val="000000"/>
                      </a:solidFill>
                      <a:prstDash val="solid"/>
                      <a:round/>
                      <a:headEnd type="none" w="med" len="med"/>
                      <a:tailEnd type="none" w="med" len="med"/>
                    </a:lnL>
                    <a:lnR w="76200" cap="flat" cmpd="sng" algn="ctr">
                      <a:solidFill>
                        <a:srgbClr val="000000"/>
                      </a:solidFill>
                      <a:prstDash val="solid"/>
                      <a:round/>
                      <a:headEnd type="none" w="med" len="med"/>
                      <a:tailEnd type="none" w="med" len="med"/>
                    </a:lnR>
                    <a:lnT w="76200" cap="flat" cmpd="sng" algn="ctr">
                      <a:solidFill>
                        <a:srgbClr val="000000"/>
                      </a:solidFill>
                      <a:prstDash val="solid"/>
                      <a:round/>
                      <a:headEnd type="none" w="med" len="med"/>
                      <a:tailEnd type="none" w="med" len="med"/>
                    </a:lnT>
                    <a:lnB w="762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8" name="TextBox 8"/>
          <p:cNvSpPr txBox="1"/>
          <p:nvPr/>
        </p:nvSpPr>
        <p:spPr>
          <a:xfrm>
            <a:off x="402646" y="636545"/>
            <a:ext cx="17885354" cy="1619250"/>
          </a:xfrm>
          <a:prstGeom prst="rect">
            <a:avLst/>
          </a:prstGeom>
        </p:spPr>
        <p:txBody>
          <a:bodyPr lIns="0" tIns="0" rIns="0" bIns="0" rtlCol="0" anchor="t">
            <a:spAutoFit/>
          </a:bodyPr>
          <a:lstStyle/>
          <a:p>
            <a:pPr algn="ctr">
              <a:lnSpc>
                <a:spcPts val="6299"/>
              </a:lnSpc>
            </a:pPr>
            <a:r>
              <a:rPr lang="en-US" sz="4500">
                <a:solidFill>
                  <a:srgbClr val="0E0055"/>
                </a:solidFill>
                <a:latin typeface="Blogger Bold"/>
                <a:ea typeface="Blogger Bold"/>
                <a:cs typeface="Blogger Bold"/>
                <a:sym typeface="Blogger Bold"/>
              </a:rPr>
              <a:t>MECHANISM FOR IDENTIFICATION OF WILFUL </a:t>
            </a:r>
          </a:p>
          <a:p>
            <a:pPr algn="ctr">
              <a:lnSpc>
                <a:spcPts val="6299"/>
              </a:lnSpc>
            </a:pPr>
            <a:r>
              <a:rPr lang="en-US" sz="4500">
                <a:solidFill>
                  <a:srgbClr val="0E0055"/>
                </a:solidFill>
                <a:latin typeface="Blogger Bold"/>
                <a:ea typeface="Blogger Bold"/>
                <a:cs typeface="Blogger Bold"/>
                <a:sym typeface="Blogger Bold"/>
              </a:rPr>
              <a:t>DEFAULTERS, 2015</a:t>
            </a:r>
          </a:p>
        </p:txBody>
      </p:sp>
      <p:pic>
        <p:nvPicPr>
          <p:cNvPr id="5" name="Picture 4" descr="Mini Logo">
            <a:extLst>
              <a:ext uri="{FF2B5EF4-FFF2-40B4-BE49-F238E27FC236}">
                <a16:creationId xmlns:a16="http://schemas.microsoft.com/office/drawing/2014/main" id="{AAB8F352-4C73-7788-9FA8-483EE1EFE9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92146" y="847725"/>
            <a:ext cx="16103709" cy="1168401"/>
          </a:xfrm>
          <a:prstGeom prst="rect">
            <a:avLst/>
          </a:prstGeom>
        </p:spPr>
        <p:txBody>
          <a:bodyPr lIns="0" tIns="0" rIns="0" bIns="0" rtlCol="0" anchor="t">
            <a:spAutoFit/>
          </a:bodyPr>
          <a:lstStyle/>
          <a:p>
            <a:pPr algn="ctr">
              <a:lnSpc>
                <a:spcPts val="9099"/>
              </a:lnSpc>
            </a:pPr>
            <a:r>
              <a:rPr lang="en-US" sz="6499">
                <a:solidFill>
                  <a:srgbClr val="0E0055"/>
                </a:solidFill>
                <a:latin typeface="Blogger Bold"/>
                <a:ea typeface="Blogger Bold"/>
                <a:cs typeface="Blogger Bold"/>
                <a:sym typeface="Blogger Bold"/>
              </a:rPr>
              <a:t>IMPORTANT CASE LAWS</a:t>
            </a:r>
          </a:p>
        </p:txBody>
      </p:sp>
      <p:sp>
        <p:nvSpPr>
          <p:cNvPr id="3" name="TextBox 3"/>
          <p:cNvSpPr txBox="1"/>
          <p:nvPr/>
        </p:nvSpPr>
        <p:spPr>
          <a:xfrm>
            <a:off x="2411959" y="2709638"/>
            <a:ext cx="15260991" cy="1422400"/>
          </a:xfrm>
          <a:prstGeom prst="rect">
            <a:avLst/>
          </a:prstGeom>
        </p:spPr>
        <p:txBody>
          <a:bodyPr lIns="0" tIns="0" rIns="0" bIns="0" rtlCol="0" anchor="t">
            <a:spAutoFit/>
          </a:bodyPr>
          <a:lstStyle/>
          <a:p>
            <a:pPr algn="l">
              <a:lnSpc>
                <a:spcPts val="5599"/>
              </a:lnSpc>
            </a:pPr>
            <a:r>
              <a:rPr lang="en-US" sz="3999" u="sng">
                <a:solidFill>
                  <a:srgbClr val="0E0055"/>
                </a:solidFill>
                <a:latin typeface="Blogger Bold Italics"/>
                <a:ea typeface="Blogger Bold Italics"/>
                <a:cs typeface="Blogger Bold Italics"/>
                <a:sym typeface="Blogger Bold Italics"/>
              </a:rPr>
              <a:t>State Bank of India v. Jah Developers Private Limited and Others, (2019) 6 SCC 787. </a:t>
            </a:r>
          </a:p>
        </p:txBody>
      </p:sp>
      <p:sp>
        <p:nvSpPr>
          <p:cNvPr id="4" name="TextBox 4"/>
          <p:cNvSpPr txBox="1"/>
          <p:nvPr/>
        </p:nvSpPr>
        <p:spPr>
          <a:xfrm>
            <a:off x="2348514" y="4703094"/>
            <a:ext cx="14847341" cy="4555206"/>
          </a:xfrm>
          <a:prstGeom prst="rect">
            <a:avLst/>
          </a:prstGeom>
        </p:spPr>
        <p:txBody>
          <a:bodyPr lIns="0" tIns="0" rIns="0" bIns="0" rtlCol="0" anchor="t">
            <a:spAutoFit/>
          </a:bodyPr>
          <a:lstStyle/>
          <a:p>
            <a:pPr algn="l">
              <a:lnSpc>
                <a:spcPts val="5125"/>
              </a:lnSpc>
            </a:pPr>
            <a:r>
              <a:rPr lang="en-US" sz="3661">
                <a:solidFill>
                  <a:srgbClr val="0E0055"/>
                </a:solidFill>
                <a:latin typeface="Blogger"/>
                <a:ea typeface="Blogger"/>
                <a:cs typeface="Blogger"/>
                <a:sym typeface="Blogger"/>
              </a:rPr>
              <a:t>Ensured procedural fairness by mandating that borrowers declared as wilful defaulters must be notified of the decision, given an opportunity to respond within fifteen days before a Review Committee, and provided with a reasoned order based on evidence, thereby safeguarding their right to due process.</a:t>
            </a:r>
          </a:p>
          <a:p>
            <a:pPr algn="l">
              <a:lnSpc>
                <a:spcPts val="5125"/>
              </a:lnSpc>
            </a:pPr>
            <a:endParaRPr lang="en-US" sz="3661">
              <a:solidFill>
                <a:srgbClr val="0E0055"/>
              </a:solidFill>
              <a:latin typeface="Blogger"/>
              <a:ea typeface="Blogger"/>
              <a:cs typeface="Blogger"/>
              <a:sym typeface="Blogger"/>
            </a:endParaRPr>
          </a:p>
          <a:p>
            <a:pPr algn="l">
              <a:lnSpc>
                <a:spcPts val="5125"/>
              </a:lnSpc>
            </a:pPr>
            <a:r>
              <a:rPr lang="en-US" sz="3661">
                <a:solidFill>
                  <a:srgbClr val="0E0055"/>
                </a:solidFill>
                <a:latin typeface="Blogger"/>
                <a:ea typeface="Blogger"/>
                <a:cs typeface="Blogger"/>
                <a:sym typeface="Blogger"/>
              </a:rPr>
              <a:t>During hearings on wilful default, borrowers mainly present their version of events based on facts. Thereby, a lawyer being present may not be essential.</a:t>
            </a:r>
          </a:p>
        </p:txBody>
      </p:sp>
      <p:pic>
        <p:nvPicPr>
          <p:cNvPr id="5" name="Picture 4" descr="Mini Logo">
            <a:extLst>
              <a:ext uri="{FF2B5EF4-FFF2-40B4-BE49-F238E27FC236}">
                <a16:creationId xmlns:a16="http://schemas.microsoft.com/office/drawing/2014/main" id="{06583DB9-71A2-4D80-69B7-A5F93A0C1F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92146" y="838200"/>
            <a:ext cx="16103709" cy="1177925"/>
          </a:xfrm>
          <a:prstGeom prst="rect">
            <a:avLst/>
          </a:prstGeom>
        </p:spPr>
        <p:txBody>
          <a:bodyPr lIns="0" tIns="0" rIns="0" bIns="0" rtlCol="0" anchor="t">
            <a:spAutoFit/>
          </a:bodyPr>
          <a:lstStyle/>
          <a:p>
            <a:pPr algn="ctr">
              <a:lnSpc>
                <a:spcPts val="9100"/>
              </a:lnSpc>
            </a:pPr>
            <a:r>
              <a:rPr lang="en-US" sz="6500">
                <a:solidFill>
                  <a:srgbClr val="0E0055"/>
                </a:solidFill>
                <a:latin typeface="Blogger Bold"/>
                <a:ea typeface="Blogger Bold"/>
                <a:cs typeface="Blogger Bold"/>
                <a:sym typeface="Blogger Bold"/>
              </a:rPr>
              <a:t>IMPORTANT CASE LAWS</a:t>
            </a:r>
          </a:p>
        </p:txBody>
      </p:sp>
      <p:sp>
        <p:nvSpPr>
          <p:cNvPr id="3" name="TextBox 3"/>
          <p:cNvSpPr txBox="1"/>
          <p:nvPr/>
        </p:nvSpPr>
        <p:spPr>
          <a:xfrm>
            <a:off x="2411959" y="2709638"/>
            <a:ext cx="15260991" cy="1422400"/>
          </a:xfrm>
          <a:prstGeom prst="rect">
            <a:avLst/>
          </a:prstGeom>
        </p:spPr>
        <p:txBody>
          <a:bodyPr lIns="0" tIns="0" rIns="0" bIns="0" rtlCol="0" anchor="t">
            <a:spAutoFit/>
          </a:bodyPr>
          <a:lstStyle/>
          <a:p>
            <a:pPr algn="l">
              <a:lnSpc>
                <a:spcPts val="5599"/>
              </a:lnSpc>
            </a:pPr>
            <a:r>
              <a:rPr lang="en-US" sz="3999" u="sng">
                <a:solidFill>
                  <a:srgbClr val="0E0055"/>
                </a:solidFill>
                <a:latin typeface="Blogger Bold Italics"/>
                <a:ea typeface="Blogger Bold Italics"/>
                <a:cs typeface="Blogger Bold Italics"/>
                <a:sym typeface="Blogger Bold Italics"/>
              </a:rPr>
              <a:t>Kanchan Motors and Ors. v. Bank of India and Ors, (2018) SCC OnLine Bom 1761 </a:t>
            </a:r>
          </a:p>
        </p:txBody>
      </p:sp>
      <p:sp>
        <p:nvSpPr>
          <p:cNvPr id="4" name="TextBox 4"/>
          <p:cNvSpPr txBox="1"/>
          <p:nvPr/>
        </p:nvSpPr>
        <p:spPr>
          <a:xfrm>
            <a:off x="2348514" y="4231181"/>
            <a:ext cx="14847341" cy="1964406"/>
          </a:xfrm>
          <a:prstGeom prst="rect">
            <a:avLst/>
          </a:prstGeom>
        </p:spPr>
        <p:txBody>
          <a:bodyPr lIns="0" tIns="0" rIns="0" bIns="0" rtlCol="0" anchor="t">
            <a:spAutoFit/>
          </a:bodyPr>
          <a:lstStyle/>
          <a:p>
            <a:pPr algn="l">
              <a:lnSpc>
                <a:spcPts val="5125"/>
              </a:lnSpc>
            </a:pPr>
            <a:r>
              <a:rPr lang="en-US" sz="3661">
                <a:solidFill>
                  <a:srgbClr val="0E0055"/>
                </a:solidFill>
                <a:latin typeface="Blogger Light"/>
                <a:ea typeface="Blogger Light"/>
                <a:cs typeface="Blogger Light"/>
                <a:sym typeface="Blogger Light"/>
              </a:rPr>
              <a:t>It was clarified that both the Identification Committee and the Review Committee must issue reasoned orders, as non-speaking orders would be condemned.</a:t>
            </a:r>
          </a:p>
        </p:txBody>
      </p:sp>
      <p:sp>
        <p:nvSpPr>
          <p:cNvPr id="5" name="TextBox 5"/>
          <p:cNvSpPr txBox="1"/>
          <p:nvPr/>
        </p:nvSpPr>
        <p:spPr>
          <a:xfrm>
            <a:off x="2348514" y="6527849"/>
            <a:ext cx="15260991" cy="1422400"/>
          </a:xfrm>
          <a:prstGeom prst="rect">
            <a:avLst/>
          </a:prstGeom>
        </p:spPr>
        <p:txBody>
          <a:bodyPr lIns="0" tIns="0" rIns="0" bIns="0" rtlCol="0" anchor="t">
            <a:spAutoFit/>
          </a:bodyPr>
          <a:lstStyle/>
          <a:p>
            <a:pPr algn="l">
              <a:lnSpc>
                <a:spcPts val="5599"/>
              </a:lnSpc>
            </a:pPr>
            <a:r>
              <a:rPr lang="en-US" sz="3999" u="sng">
                <a:solidFill>
                  <a:srgbClr val="0E0055"/>
                </a:solidFill>
                <a:latin typeface="Blogger Bold Italics"/>
                <a:ea typeface="Blogger Bold Italics"/>
                <a:cs typeface="Blogger Bold Italics"/>
                <a:sym typeface="Blogger Bold Italics"/>
              </a:rPr>
              <a:t>Natwar Singh v. Directorate of Enforcement and Anr., 2010 SCC OnLine SC 1128</a:t>
            </a:r>
          </a:p>
        </p:txBody>
      </p:sp>
      <p:sp>
        <p:nvSpPr>
          <p:cNvPr id="6" name="TextBox 6"/>
          <p:cNvSpPr txBox="1"/>
          <p:nvPr/>
        </p:nvSpPr>
        <p:spPr>
          <a:xfrm>
            <a:off x="2348514" y="8283624"/>
            <a:ext cx="14847341" cy="1316706"/>
          </a:xfrm>
          <a:prstGeom prst="rect">
            <a:avLst/>
          </a:prstGeom>
        </p:spPr>
        <p:txBody>
          <a:bodyPr lIns="0" tIns="0" rIns="0" bIns="0" rtlCol="0" anchor="t">
            <a:spAutoFit/>
          </a:bodyPr>
          <a:lstStyle/>
          <a:p>
            <a:pPr algn="l">
              <a:lnSpc>
                <a:spcPts val="5125"/>
              </a:lnSpc>
            </a:pPr>
            <a:r>
              <a:rPr lang="en-US" sz="3661">
                <a:solidFill>
                  <a:srgbClr val="0E0055"/>
                </a:solidFill>
                <a:latin typeface="Blogger Light"/>
                <a:ea typeface="Blogger Light"/>
                <a:cs typeface="Blogger Light"/>
                <a:sym typeface="Blogger Light"/>
              </a:rPr>
              <a:t>Ensured transparency in the process by allowing parties to know the basis of initial inquiries and all evidence considered during adjudication.</a:t>
            </a:r>
          </a:p>
        </p:txBody>
      </p:sp>
      <p:pic>
        <p:nvPicPr>
          <p:cNvPr id="7" name="Picture 4" descr="Mini Logo">
            <a:extLst>
              <a:ext uri="{FF2B5EF4-FFF2-40B4-BE49-F238E27FC236}">
                <a16:creationId xmlns:a16="http://schemas.microsoft.com/office/drawing/2014/main" id="{97785F6C-5456-A3BA-AE96-580792E55E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92146" y="838200"/>
            <a:ext cx="16103709" cy="1177925"/>
          </a:xfrm>
          <a:prstGeom prst="rect">
            <a:avLst/>
          </a:prstGeom>
        </p:spPr>
        <p:txBody>
          <a:bodyPr lIns="0" tIns="0" rIns="0" bIns="0" rtlCol="0" anchor="t">
            <a:spAutoFit/>
          </a:bodyPr>
          <a:lstStyle/>
          <a:p>
            <a:pPr algn="ctr">
              <a:lnSpc>
                <a:spcPts val="9100"/>
              </a:lnSpc>
            </a:pPr>
            <a:r>
              <a:rPr lang="en-US" sz="6500">
                <a:solidFill>
                  <a:srgbClr val="0E0055"/>
                </a:solidFill>
                <a:latin typeface="Blogger Bold"/>
                <a:ea typeface="Blogger Bold"/>
                <a:cs typeface="Blogger Bold"/>
                <a:sym typeface="Blogger Bold"/>
              </a:rPr>
              <a:t>IMPORTANT CASE LAWS</a:t>
            </a:r>
          </a:p>
        </p:txBody>
      </p:sp>
      <p:sp>
        <p:nvSpPr>
          <p:cNvPr id="3" name="TextBox 3"/>
          <p:cNvSpPr txBox="1"/>
          <p:nvPr/>
        </p:nvSpPr>
        <p:spPr>
          <a:xfrm>
            <a:off x="2411959" y="2709638"/>
            <a:ext cx="15260991" cy="1422400"/>
          </a:xfrm>
          <a:prstGeom prst="rect">
            <a:avLst/>
          </a:prstGeom>
        </p:spPr>
        <p:txBody>
          <a:bodyPr lIns="0" tIns="0" rIns="0" bIns="0" rtlCol="0" anchor="t">
            <a:spAutoFit/>
          </a:bodyPr>
          <a:lstStyle/>
          <a:p>
            <a:pPr algn="l">
              <a:lnSpc>
                <a:spcPts val="5599"/>
              </a:lnSpc>
            </a:pPr>
            <a:r>
              <a:rPr lang="en-US" sz="3999" u="sng">
                <a:solidFill>
                  <a:srgbClr val="0E0055"/>
                </a:solidFill>
                <a:latin typeface="Blogger Bold Italics"/>
                <a:ea typeface="Blogger Bold Italics"/>
                <a:cs typeface="Blogger Bold Italics"/>
                <a:sym typeface="Blogger Bold Italics"/>
              </a:rPr>
              <a:t>Gaurav Dalmia v. Reserve Bank Of India And Others,  2020 SCC OnLine Cal. 668</a:t>
            </a:r>
          </a:p>
        </p:txBody>
      </p:sp>
      <p:sp>
        <p:nvSpPr>
          <p:cNvPr id="4" name="TextBox 4"/>
          <p:cNvSpPr txBox="1"/>
          <p:nvPr/>
        </p:nvSpPr>
        <p:spPr>
          <a:xfrm>
            <a:off x="2348514" y="4443299"/>
            <a:ext cx="14847341" cy="3259806"/>
          </a:xfrm>
          <a:prstGeom prst="rect">
            <a:avLst/>
          </a:prstGeom>
        </p:spPr>
        <p:txBody>
          <a:bodyPr lIns="0" tIns="0" rIns="0" bIns="0" rtlCol="0" anchor="t">
            <a:spAutoFit/>
          </a:bodyPr>
          <a:lstStyle/>
          <a:p>
            <a:pPr algn="l">
              <a:lnSpc>
                <a:spcPts val="5125"/>
              </a:lnSpc>
            </a:pPr>
            <a:r>
              <a:rPr lang="en-US" sz="3661">
                <a:solidFill>
                  <a:srgbClr val="0E0055"/>
                </a:solidFill>
                <a:latin typeface="Blogger Light"/>
                <a:ea typeface="Blogger Light"/>
                <a:cs typeface="Blogger Light"/>
                <a:sym typeface="Blogger Light"/>
              </a:rPr>
              <a:t>It was held that when a Resolution Plan is passed and approved, and the default is absolved through Corporate Resolution Process and the company / entity is absolved, the default cannot continue </a:t>
            </a:r>
            <a:r>
              <a:rPr lang="en-US" sz="3661">
                <a:solidFill>
                  <a:srgbClr val="0E0055"/>
                </a:solidFill>
                <a:latin typeface="Blogger Light Italics"/>
                <a:ea typeface="Blogger Light Italics"/>
                <a:cs typeface="Blogger Light Italics"/>
                <a:sym typeface="Blogger Light Italics"/>
              </a:rPr>
              <a:t>qua </a:t>
            </a:r>
            <a:r>
              <a:rPr lang="en-US" sz="3661">
                <a:solidFill>
                  <a:srgbClr val="0E0055"/>
                </a:solidFill>
                <a:latin typeface="Blogger Light"/>
                <a:ea typeface="Blogger Light"/>
                <a:cs typeface="Blogger Light"/>
                <a:sym typeface="Blogger Light"/>
              </a:rPr>
              <a:t>the promoters / directors of the Company as the default has arisen from the same root cause thus, cannot be segregated. </a:t>
            </a:r>
          </a:p>
        </p:txBody>
      </p:sp>
      <p:pic>
        <p:nvPicPr>
          <p:cNvPr id="5" name="Picture 4" descr="Mini Logo">
            <a:extLst>
              <a:ext uri="{FF2B5EF4-FFF2-40B4-BE49-F238E27FC236}">
                <a16:creationId xmlns:a16="http://schemas.microsoft.com/office/drawing/2014/main" id="{C3950E06-674C-2D61-9236-264A03A39D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475" y="9182100"/>
            <a:ext cx="84772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594EE4675EB147B0EF2630F77AAA92" ma:contentTypeVersion="18" ma:contentTypeDescription="Create a new document." ma:contentTypeScope="" ma:versionID="696a7df205f5f48d1b91a039fcdb9b78">
  <xsd:schema xmlns:xsd="http://www.w3.org/2001/XMLSchema" xmlns:xs="http://www.w3.org/2001/XMLSchema" xmlns:p="http://schemas.microsoft.com/office/2006/metadata/properties" xmlns:ns2="98f9b123-86cc-46a1-88fd-9a0aa29f8da1" xmlns:ns3="2ded3b73-eff4-449b-86cc-136a5f53da42" targetNamespace="http://schemas.microsoft.com/office/2006/metadata/properties" ma:root="true" ma:fieldsID="3e27434617bf4f7a727b29c53458d988" ns2:_="" ns3:_="">
    <xsd:import namespace="98f9b123-86cc-46a1-88fd-9a0aa29f8da1"/>
    <xsd:import namespace="2ded3b73-eff4-449b-86cc-136a5f53da4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f9b123-86cc-46a1-88fd-9a0aa29f8d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6045b09-d611-4908-90e1-2cce08e58d6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ded3b73-eff4-449b-86cc-136a5f53da4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841a8d3-6025-4c3c-9d05-eb869522dfd2}" ma:internalName="TaxCatchAll" ma:showField="CatchAllData" ma:web="2ded3b73-eff4-449b-86cc-136a5f53da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ded3b73-eff4-449b-86cc-136a5f53da42" xsi:nil="true"/>
    <lcf76f155ced4ddcb4097134ff3c332f xmlns="98f9b123-86cc-46a1-88fd-9a0aa29f8da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10EF893-A2EF-4F82-939D-3950BF53FCAD}">
  <ds:schemaRefs>
    <ds:schemaRef ds:uri="http://schemas.microsoft.com/sharepoint/v3/contenttype/forms"/>
  </ds:schemaRefs>
</ds:datastoreItem>
</file>

<file path=customXml/itemProps2.xml><?xml version="1.0" encoding="utf-8"?>
<ds:datastoreItem xmlns:ds="http://schemas.openxmlformats.org/officeDocument/2006/customXml" ds:itemID="{65D7D308-616E-4E27-80E2-3A85DE5142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f9b123-86cc-46a1-88fd-9a0aa29f8da1"/>
    <ds:schemaRef ds:uri="2ded3b73-eff4-449b-86cc-136a5f53da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34FC40B-02AC-4C87-9ED1-CBD00FF143F9}">
  <ds:schemaRefs>
    <ds:schemaRef ds:uri="http://schemas.microsoft.com/office/2006/metadata/properties"/>
    <ds:schemaRef ds:uri="http://schemas.microsoft.com/office/infopath/2007/PartnerControls"/>
    <ds:schemaRef ds:uri="2ded3b73-eff4-449b-86cc-136a5f53da42"/>
    <ds:schemaRef ds:uri="98f9b123-86cc-46a1-88fd-9a0aa29f8da1"/>
  </ds:schemaRefs>
</ds:datastoreItem>
</file>

<file path=docProps/app.xml><?xml version="1.0" encoding="utf-8"?>
<Properties xmlns="http://schemas.openxmlformats.org/officeDocument/2006/extended-properties" xmlns:vt="http://schemas.openxmlformats.org/officeDocument/2006/docPropsVTypes">
  <TotalTime>3</TotalTime>
  <Words>1880</Words>
  <Application>Microsoft Office PowerPoint</Application>
  <PresentationFormat>Custom</PresentationFormat>
  <Paragraphs>106</Paragraphs>
  <Slides>20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Blogger Bold Italics</vt:lpstr>
      <vt:lpstr>Blogger Bold</vt:lpstr>
      <vt:lpstr>Blogger</vt:lpstr>
      <vt:lpstr>PT Sans Bold</vt:lpstr>
      <vt:lpstr>Blogger Light</vt:lpstr>
      <vt:lpstr>Calibri</vt:lpstr>
      <vt:lpstr>Arial</vt:lpstr>
      <vt:lpstr>Blogger Light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Cream Purple Abstract Thesis Defense Presentation</dc:title>
  <cp:lastModifiedBy>Amisha Upadhyay</cp:lastModifiedBy>
  <cp:revision>1</cp:revision>
  <dcterms:created xsi:type="dcterms:W3CDTF">2006-08-16T00:00:00Z</dcterms:created>
  <dcterms:modified xsi:type="dcterms:W3CDTF">2024-07-09T14:17:20Z</dcterms:modified>
  <dc:identifier>DAGKcaNH99k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0x01010079594EE4675EB147B0EF2630F77AAA92</vt:lpwstr>
  </property>
  <property fmtid="{D5CDD505-2E9C-101B-9397-08002B2CF9AE}" pid="3" name="MediaServiceImageTags">
    <vt:lpwstr/>
  </property>
</Properties>
</file>